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7" r:id="rId6"/>
    <p:sldId id="268" r:id="rId7"/>
    <p:sldId id="269" r:id="rId8"/>
    <p:sldId id="271" r:id="rId9"/>
    <p:sldId id="272" r:id="rId10"/>
    <p:sldId id="273" r:id="rId11"/>
    <p:sldId id="275" r:id="rId12"/>
    <p:sldId id="276" r:id="rId13"/>
    <p:sldId id="277" r:id="rId14"/>
    <p:sldId id="278" r:id="rId15"/>
    <p:sldId id="283" r:id="rId16"/>
    <p:sldId id="279" r:id="rId17"/>
    <p:sldId id="281" r:id="rId18"/>
    <p:sldId id="282" r:id="rId19"/>
    <p:sldId id="280"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Dik Üçgen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Başlık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Alt Başlık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Grup 1"/>
          <p:cNvGrpSpPr/>
          <p:nvPr/>
        </p:nvGrpSpPr>
        <p:grpSpPr>
          <a:xfrm>
            <a:off x="-3765" y="4953000"/>
            <a:ext cx="9147765" cy="1912088"/>
            <a:chOff x="-3765" y="4832896"/>
            <a:chExt cx="9147765" cy="2032192"/>
          </a:xfrm>
        </p:grpSpPr>
        <p:sp>
          <p:nvSpPr>
            <p:cNvPr id="7" name="Serbest 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Serbest 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Serbest 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Düz Bağlayıcı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Veri Yer Tutucusu 29"/>
          <p:cNvSpPr>
            <a:spLocks noGrp="1"/>
          </p:cNvSpPr>
          <p:nvPr>
            <p:ph type="dt" sz="half" idx="10"/>
          </p:nvPr>
        </p:nvSpPr>
        <p:spPr/>
        <p:txBody>
          <a:bodyPr/>
          <a:lstStyle>
            <a:lvl1pPr>
              <a:defRPr>
                <a:solidFill>
                  <a:srgbClr val="FFFFFF"/>
                </a:solidFill>
              </a:defRPr>
            </a:lvl1pPr>
            <a:extLst/>
          </a:lstStyle>
          <a:p>
            <a:fld id="{A23720DD-5B6D-40BF-8493-A6B52D484E6B}" type="datetimeFigureOut">
              <a:rPr lang="tr-TR" smtClean="0"/>
              <a:t>19.04.2017</a:t>
            </a:fld>
            <a:endParaRPr lang="tr-TR"/>
          </a:p>
        </p:txBody>
      </p:sp>
      <p:sp>
        <p:nvSpPr>
          <p:cNvPr id="19" name="Altbilgi Yer Tutucusu 18"/>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Slayt Numarası Yer Tutucusu 26"/>
          <p:cNvSpPr>
            <a:spLocks noGrp="1"/>
          </p:cNvSpPr>
          <p:nvPr>
            <p:ph type="sldNum" sz="quarter" idx="12"/>
          </p:nvPr>
        </p:nvSpPr>
        <p:spPr/>
        <p:txBody>
          <a:bodyPr/>
          <a:lstStyle>
            <a:lvl1pPr>
              <a:defRPr>
                <a:solidFill>
                  <a:srgbClr val="FFFFFF"/>
                </a:solidFill>
              </a:defRPr>
            </a:lvl1pPr>
            <a:extLst/>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A23720DD-5B6D-40BF-8493-A6B52D484E6B}" type="datetimeFigureOut">
              <a:rPr lang="tr-TR" smtClean="0"/>
              <a:t>19.04.2017</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A23720DD-5B6D-40BF-8493-A6B52D484E6B}" type="datetimeFigureOut">
              <a:rPr lang="tr-TR" smtClean="0"/>
              <a:t>19.04.2017</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A23720DD-5B6D-40BF-8493-A6B52D484E6B}" type="datetimeFigureOut">
              <a:rPr lang="tr-TR" smtClean="0"/>
              <a:t>19.04.2017</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7" name="Başlık 6"/>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A23720DD-5B6D-40BF-8493-A6B52D484E6B}" type="datetimeFigureOut">
              <a:rPr lang="tr-TR" smtClean="0"/>
              <a:t>19.04.2017</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7" name="Köşeli Çift Ayraç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Köşeli Çift Ayraç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A23720DD-5B6D-40BF-8493-A6B52D484E6B}" type="datetimeFigureOut">
              <a:rPr lang="tr-TR" smtClean="0"/>
              <a:t>19.04.2017</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8" name="Başlık 7"/>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A23720DD-5B6D-40BF-8493-A6B52D484E6B}" type="datetimeFigureOut">
              <a:rPr lang="tr-TR" smtClean="0"/>
              <a:t>19.04.2017</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extLst/>
          </a:lstStyle>
          <a:p>
            <a:fld id="{A23720DD-5B6D-40BF-8493-A6B52D484E6B}" type="datetimeFigureOut">
              <a:rPr lang="tr-TR" smtClean="0"/>
              <a:t>19.04.2017</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F302176B-0E47-46AC-8F43-DAB4B8A37D06}" type="slidenum">
              <a:rPr lang="tr-TR" smtClean="0"/>
              <a:t>‹#›</a:t>
            </a:fld>
            <a:endParaRPr lang="tr-TR"/>
          </a:p>
        </p:txBody>
      </p:sp>
      <p:sp>
        <p:nvSpPr>
          <p:cNvPr id="6" name="Başlık 5"/>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extLst/>
          </a:lstStyle>
          <a:p>
            <a:fld id="{A23720DD-5B6D-40BF-8493-A6B52D484E6B}" type="datetimeFigureOut">
              <a:rPr lang="tr-TR" smtClean="0"/>
              <a:t>19.04.2017</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727032" y="6407944"/>
            <a:ext cx="1920240" cy="365760"/>
          </a:xfrm>
        </p:spPr>
        <p:txBody>
          <a:bodyPr/>
          <a:lstStyle>
            <a:extLst/>
          </a:lstStyle>
          <a:p>
            <a:fld id="{A23720DD-5B6D-40BF-8493-A6B52D484E6B}" type="datetimeFigureOut">
              <a:rPr lang="tr-TR" smtClean="0"/>
              <a:t>19.04.2017</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Resim Yer Tutucus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Veri Yer Tutucusu 4"/>
          <p:cNvSpPr>
            <a:spLocks noGrp="1"/>
          </p:cNvSpPr>
          <p:nvPr>
            <p:ph type="dt" sz="half" idx="10"/>
          </p:nvPr>
        </p:nvSpPr>
        <p:spPr/>
        <p:txBody>
          <a:bodyPr/>
          <a:lstStyle>
            <a:lvl1pPr>
              <a:defRPr>
                <a:solidFill>
                  <a:schemeClr val="tx1"/>
                </a:solidFill>
              </a:defRPr>
            </a:lvl1pPr>
            <a:extLst/>
          </a:lstStyle>
          <a:p>
            <a:fld id="{A23720DD-5B6D-40BF-8493-A6B52D484E6B}" type="datetimeFigureOut">
              <a:rPr lang="tr-TR" smtClean="0"/>
              <a:t>19.04.2017</a:t>
            </a:fld>
            <a:endParaRPr lang="tr-TR"/>
          </a:p>
        </p:txBody>
      </p:sp>
      <p:sp>
        <p:nvSpPr>
          <p:cNvPr id="6" name="Altbilgi Yer Tutucusu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Slayt Numarası Yer Tutucusu 6"/>
          <p:cNvSpPr>
            <a:spLocks noGrp="1"/>
          </p:cNvSpPr>
          <p:nvPr>
            <p:ph type="sldNum" sz="quarter" idx="12"/>
          </p:nvPr>
        </p:nvSpPr>
        <p:spPr/>
        <p:txBody>
          <a:bodyPr/>
          <a:lstStyle>
            <a:lvl1pPr>
              <a:defRPr>
                <a:solidFill>
                  <a:schemeClr val="tx1"/>
                </a:solidFill>
              </a:defRPr>
            </a:lvl1pPr>
            <a:extLst/>
          </a:lstStyle>
          <a:p>
            <a:fld id="{F302176B-0E47-46AC-8F43-DAB4B8A37D06}" type="slidenum">
              <a:rPr lang="tr-TR" smtClean="0"/>
              <a:t>‹#›</a:t>
            </a:fld>
            <a:endParaRPr lang="tr-TR"/>
          </a:p>
        </p:txBody>
      </p:sp>
      <p:sp>
        <p:nvSpPr>
          <p:cNvPr id="2" name="Başlık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Serbest 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Serbest 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Dik Üçgen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Düz Bağlayıcı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Köşeli Çift Ayraç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Köşeli Çift Ayraç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erbest 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Serbest 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Dik Üçgen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Düz Bağlayıcı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Başlık Yer Tutucus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Metin Yer Tutucus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Veri Yer Tutucusu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23720DD-5B6D-40BF-8493-A6B52D484E6B}" type="datetimeFigureOut">
              <a:rPr lang="tr-TR" smtClean="0"/>
              <a:t>19.04.2017</a:t>
            </a:fld>
            <a:endParaRPr lang="tr-TR"/>
          </a:p>
        </p:txBody>
      </p:sp>
      <p:sp>
        <p:nvSpPr>
          <p:cNvPr id="22" name="Altbilgi Yer Tutucusu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Slayt Numarası Yer Tutucus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6.wmf"/></Relationships>
</file>

<file path=ppt/slides/_rels/slide18.xml.rels><?xml version="1.0" encoding="UTF-8" standalone="yes"?>
<Relationships xmlns="http://schemas.openxmlformats.org/package/2006/relationships"><Relationship Id="rId2" Type="http://schemas.openxmlformats.org/officeDocument/2006/relationships/hyperlink" Target="Yeni%20klas&#246;r/Yapabileceklerinize%20s&#305;n&#305;r%20koyan%20zihindir!%20S&#305;n&#305;rlar&#305;%20Kald&#305;r&#305;n!.mp3"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5576" y="1094414"/>
            <a:ext cx="7772400" cy="1829761"/>
          </a:xfrm>
        </p:spPr>
        <p:txBody>
          <a:bodyPr>
            <a:normAutofit/>
          </a:bodyPr>
          <a:lstStyle/>
          <a:p>
            <a:r>
              <a:rPr lang="tr-TR" altLang="tr-TR" dirty="0"/>
              <a:t>BEN BU SINAVI KAZANMAK İSTİYORUM</a:t>
            </a:r>
          </a:p>
        </p:txBody>
      </p:sp>
      <p:sp>
        <p:nvSpPr>
          <p:cNvPr id="2051" name="Rectangle 3"/>
          <p:cNvSpPr>
            <a:spLocks noGrp="1" noChangeArrowheads="1"/>
          </p:cNvSpPr>
          <p:nvPr>
            <p:ph type="subTitle" idx="1"/>
          </p:nvPr>
        </p:nvSpPr>
        <p:spPr/>
        <p:txBody>
          <a:bodyPr>
            <a:normAutofit/>
          </a:bodyPr>
          <a:lstStyle/>
          <a:p>
            <a:r>
              <a:rPr lang="tr-TR" altLang="tr-TR" sz="3600" b="1" dirty="0">
                <a:solidFill>
                  <a:schemeClr val="bg2">
                    <a:lumMod val="25000"/>
                  </a:schemeClr>
                </a:solidFill>
                <a:effectLst>
                  <a:outerShdw blurRad="38100" dist="38100" dir="2700000" algn="tl">
                    <a:srgbClr val="000000">
                      <a:alpha val="43137"/>
                    </a:srgbClr>
                  </a:outerShdw>
                </a:effectLst>
              </a:rPr>
              <a:t>MOTİVASYON</a:t>
            </a:r>
          </a:p>
        </p:txBody>
      </p:sp>
      <p:pic>
        <p:nvPicPr>
          <p:cNvPr id="2053" name="Picture 5" descr="ZAF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750" y="2924175"/>
            <a:ext cx="2533650" cy="3324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5037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pPr algn="ctr"/>
            <a:r>
              <a:rPr lang="tr-TR" altLang="tr-TR" sz="3800" b="1" dirty="0">
                <a:solidFill>
                  <a:schemeClr val="accent1">
                    <a:lumMod val="75000"/>
                  </a:schemeClr>
                </a:solidFill>
              </a:rPr>
              <a:t>Kendi Kendine Olumlu Telkinlerde Bulunmak:</a:t>
            </a:r>
          </a:p>
        </p:txBody>
      </p:sp>
      <p:pic>
        <p:nvPicPr>
          <p:cNvPr id="26628" name="Picture 4" descr="ders çalışm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4076700"/>
            <a:ext cx="3168650" cy="2016125"/>
          </a:xfrm>
          <a:prstGeom prst="rect">
            <a:avLst/>
          </a:prstGeom>
          <a:noFill/>
          <a:extLst>
            <a:ext uri="{909E8E84-426E-40DD-AFC4-6F175D3DCCD1}">
              <a14:hiddenFill xmlns:a14="http://schemas.microsoft.com/office/drawing/2010/main">
                <a:solidFill>
                  <a:srgbClr val="FFFFFF"/>
                </a:solidFill>
              </a14:hiddenFill>
            </a:ext>
          </a:extLst>
        </p:spPr>
      </p:pic>
      <p:sp>
        <p:nvSpPr>
          <p:cNvPr id="26629" name="AutoShape 5"/>
          <p:cNvSpPr>
            <a:spLocks noChangeArrowheads="1"/>
          </p:cNvSpPr>
          <p:nvPr/>
        </p:nvSpPr>
        <p:spPr bwMode="auto">
          <a:xfrm>
            <a:off x="539750" y="1557338"/>
            <a:ext cx="6984578" cy="2231702"/>
          </a:xfrm>
          <a:prstGeom prst="wedgeRoundRectCallout">
            <a:avLst>
              <a:gd name="adj1" fmla="val 1787"/>
              <a:gd name="adj2" fmla="val 103245"/>
              <a:gd name="adj3" fmla="val 16667"/>
            </a:avLst>
          </a:prstGeom>
          <a:solidFill>
            <a:schemeClr val="accent2">
              <a:lumMod val="40000"/>
              <a:lumOff val="60000"/>
            </a:schemeClr>
          </a:solidFill>
          <a:ln w="9525">
            <a:solidFill>
              <a:schemeClr val="tx1"/>
            </a:solidFill>
            <a:miter lim="800000"/>
            <a:headEnd/>
            <a:tailEnd/>
          </a:ln>
          <a:effectLst/>
          <a:extLst/>
        </p:spPr>
        <p:txBody>
          <a:bodyPr/>
          <a:lstStyle/>
          <a:p>
            <a:pPr>
              <a:buFontTx/>
              <a:buChar char="•"/>
            </a:pPr>
            <a:r>
              <a:rPr lang="tr-TR" altLang="tr-TR" sz="2800" b="1" dirty="0"/>
              <a:t>Bu sınavdan  alabileceğim en iyi puanı alacağım”</a:t>
            </a:r>
          </a:p>
          <a:p>
            <a:pPr>
              <a:spcBef>
                <a:spcPct val="20000"/>
              </a:spcBef>
              <a:buFontTx/>
              <a:buChar char="•"/>
            </a:pPr>
            <a:r>
              <a:rPr lang="tr-TR" altLang="tr-TR" sz="2800" b="1" dirty="0"/>
              <a:t>Bu dersi dikkatli dinlersem</a:t>
            </a:r>
          </a:p>
          <a:p>
            <a:pPr>
              <a:spcBef>
                <a:spcPct val="20000"/>
              </a:spcBef>
            </a:pPr>
            <a:r>
              <a:rPr lang="tr-TR" altLang="tr-TR" sz="2800" b="1" dirty="0"/>
              <a:t> anlaya bilirim”.</a:t>
            </a:r>
          </a:p>
          <a:p>
            <a:pPr algn="ctr"/>
            <a:endParaRPr lang="tr-TR" altLang="tr-TR" sz="2000" b="1" dirty="0"/>
          </a:p>
          <a:p>
            <a:pPr algn="ctr"/>
            <a:endParaRPr lang="tr-TR" altLang="tr-TR" b="1" dirty="0"/>
          </a:p>
        </p:txBody>
      </p:sp>
    </p:spTree>
    <p:extLst>
      <p:ext uri="{BB962C8B-B14F-4D97-AF65-F5344CB8AC3E}">
        <p14:creationId xmlns:p14="http://schemas.microsoft.com/office/powerpoint/2010/main" val="3191887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fontScale="90000"/>
          </a:bodyPr>
          <a:lstStyle/>
          <a:p>
            <a:pPr algn="ctr"/>
            <a:r>
              <a:rPr lang="tr-TR" altLang="tr-TR" sz="3800" b="1" dirty="0">
                <a:solidFill>
                  <a:schemeClr val="accent1">
                    <a:lumMod val="75000"/>
                  </a:schemeClr>
                </a:solidFill>
              </a:rPr>
              <a:t>Kendi Kendine Olumlu Telkinlerde Bulunmak:</a:t>
            </a:r>
          </a:p>
        </p:txBody>
      </p:sp>
      <p:pic>
        <p:nvPicPr>
          <p:cNvPr id="49156" name="Picture 4" descr="8C08CAHXBG9OCAL6RGVNCACBRJT1CAROE962CA1EIBSSCAJ5Z9IJCA2PQNDRCA5ZAUPJCAXQRCQ2CAIGBOZKCA81JFFQCA2FXJB0CACRZ6TMCA4ADM0KCA64NLB0CA0CWLTMCAYXFYB7CA64Q9J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628775"/>
            <a:ext cx="4335462" cy="4248150"/>
          </a:xfrm>
          <a:prstGeom prst="rect">
            <a:avLst/>
          </a:prstGeom>
          <a:noFill/>
          <a:extLst>
            <a:ext uri="{909E8E84-426E-40DD-AFC4-6F175D3DCCD1}">
              <a14:hiddenFill xmlns:a14="http://schemas.microsoft.com/office/drawing/2010/main">
                <a:solidFill>
                  <a:srgbClr val="FFFFFF"/>
                </a:solidFill>
              </a14:hiddenFill>
            </a:ext>
          </a:extLst>
        </p:spPr>
      </p:pic>
      <p:sp>
        <p:nvSpPr>
          <p:cNvPr id="49157" name="AutoShape 5"/>
          <p:cNvSpPr>
            <a:spLocks noChangeArrowheads="1"/>
          </p:cNvSpPr>
          <p:nvPr/>
        </p:nvSpPr>
        <p:spPr bwMode="auto">
          <a:xfrm>
            <a:off x="395288" y="3068638"/>
            <a:ext cx="4321175" cy="1081087"/>
          </a:xfrm>
          <a:prstGeom prst="flowChartProcess">
            <a:avLst/>
          </a:prstGeom>
          <a:solidFill>
            <a:srgbClr val="FF33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tr-TR" altLang="tr-TR" sz="4400" b="1"/>
              <a:t>KİM?</a:t>
            </a:r>
          </a:p>
        </p:txBody>
      </p:sp>
      <p:pic>
        <p:nvPicPr>
          <p:cNvPr id="49159" name="Picture 7" descr="ZCAE6OIMYCAA3XM15CAYFOBRPCAIHJWPKCAT5D54DCAIFRX2ICAJC1OMFCATG1YCWCALB0NELCA127QZVCAWWJV51CANTFIKFCAUF6Y8FCAUG1VRJCA1XPGWDCAF1SHH3CAT83I0XCA6NJBD3CA07R3S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063" y="3860800"/>
            <a:ext cx="3313112" cy="2173288"/>
          </a:xfrm>
          <a:prstGeom prst="rect">
            <a:avLst/>
          </a:prstGeom>
          <a:noFill/>
          <a:extLst>
            <a:ext uri="{909E8E84-426E-40DD-AFC4-6F175D3DCCD1}">
              <a14:hiddenFill xmlns:a14="http://schemas.microsoft.com/office/drawing/2010/main">
                <a:solidFill>
                  <a:srgbClr val="FFFFFF"/>
                </a:solidFill>
              </a14:hiddenFill>
            </a:ext>
          </a:extLst>
        </p:spPr>
      </p:pic>
      <p:sp>
        <p:nvSpPr>
          <p:cNvPr id="49160" name="AutoShape 8"/>
          <p:cNvSpPr>
            <a:spLocks noChangeArrowheads="1"/>
          </p:cNvSpPr>
          <p:nvPr/>
        </p:nvSpPr>
        <p:spPr bwMode="auto">
          <a:xfrm>
            <a:off x="4859338" y="1628775"/>
            <a:ext cx="3816350" cy="1800225"/>
          </a:xfrm>
          <a:prstGeom prst="wedgeRoundRectCallout">
            <a:avLst>
              <a:gd name="adj1" fmla="val -8653"/>
              <a:gd name="adj2" fmla="val 95769"/>
              <a:gd name="adj3" fmla="val 16667"/>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tr-TR" altLang="tr-TR" sz="3200" b="1"/>
              <a:t>BEN! ÇÜNKÜ SINAVI KAZANACAĞIM</a:t>
            </a:r>
          </a:p>
        </p:txBody>
      </p:sp>
    </p:spTree>
    <p:extLst>
      <p:ext uri="{BB962C8B-B14F-4D97-AF65-F5344CB8AC3E}">
        <p14:creationId xmlns:p14="http://schemas.microsoft.com/office/powerpoint/2010/main" val="462523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a:r>
              <a:rPr lang="tr-TR" altLang="tr-TR" b="1" dirty="0">
                <a:solidFill>
                  <a:schemeClr val="accent1">
                    <a:lumMod val="75000"/>
                  </a:schemeClr>
                </a:solidFill>
              </a:rPr>
              <a:t>İşin Sonunu Düşünmek</a:t>
            </a:r>
            <a:r>
              <a:rPr lang="tr-TR" altLang="tr-TR" dirty="0">
                <a:solidFill>
                  <a:schemeClr val="accent1">
                    <a:lumMod val="75000"/>
                  </a:schemeClr>
                </a:solidFill>
              </a:rPr>
              <a:t>:</a:t>
            </a:r>
          </a:p>
        </p:txBody>
      </p:sp>
      <p:pic>
        <p:nvPicPr>
          <p:cNvPr id="28676" name="Picture 4" descr="ERT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052513"/>
            <a:ext cx="2976562" cy="3960812"/>
          </a:xfrm>
          <a:prstGeom prst="rect">
            <a:avLst/>
          </a:prstGeom>
          <a:noFill/>
          <a:extLst>
            <a:ext uri="{909E8E84-426E-40DD-AFC4-6F175D3DCCD1}">
              <a14:hiddenFill xmlns:a14="http://schemas.microsoft.com/office/drawing/2010/main">
                <a:solidFill>
                  <a:srgbClr val="FFFFFF"/>
                </a:solidFill>
              </a14:hiddenFill>
            </a:ext>
          </a:extLst>
        </p:spPr>
      </p:pic>
      <p:pic>
        <p:nvPicPr>
          <p:cNvPr id="28678" name="Picture 6" descr="basar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538" y="1412875"/>
            <a:ext cx="3441700" cy="3096245"/>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475656" y="4869160"/>
            <a:ext cx="7272808" cy="1815882"/>
          </a:xfrm>
          <a:prstGeom prst="rect">
            <a:avLst/>
          </a:prstGeom>
          <a:noFill/>
        </p:spPr>
        <p:txBody>
          <a:bodyPr wrap="square" rtlCol="0">
            <a:spAutoFit/>
          </a:bodyPr>
          <a:lstStyle/>
          <a:p>
            <a:pPr algn="ctr"/>
            <a:r>
              <a:rPr lang="tr-TR" altLang="tr-TR" sz="2800" dirty="0"/>
              <a:t>Öğrenci yaptığı sınavdan sonra istediği okulda okuyacağını düşünmek veya istediği gibi gezeceğini düşünmek kişinin motivasyonunu artırır</a:t>
            </a:r>
            <a:endParaRPr lang="tr-TR" sz="2800" dirty="0"/>
          </a:p>
        </p:txBody>
      </p:sp>
    </p:spTree>
    <p:extLst>
      <p:ext uri="{BB962C8B-B14F-4D97-AF65-F5344CB8AC3E}">
        <p14:creationId xmlns:p14="http://schemas.microsoft.com/office/powerpoint/2010/main" val="3598549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457200" y="1196975"/>
            <a:ext cx="8218488" cy="5327650"/>
          </a:xfrm>
        </p:spPr>
        <p:txBody>
          <a:bodyPr>
            <a:normAutofit fontScale="92500" lnSpcReduction="10000"/>
          </a:bodyPr>
          <a:lstStyle/>
          <a:p>
            <a:pPr>
              <a:lnSpc>
                <a:spcPct val="80000"/>
              </a:lnSpc>
            </a:pPr>
            <a:r>
              <a:rPr lang="tr-TR" altLang="tr-TR" sz="2000" b="1" dirty="0">
                <a:solidFill>
                  <a:schemeClr val="accent2">
                    <a:lumMod val="60000"/>
                    <a:lumOff val="40000"/>
                  </a:schemeClr>
                </a:solidFill>
                <a:effectLst>
                  <a:outerShdw blurRad="38100" dist="38100" dir="2700000" algn="tl">
                    <a:srgbClr val="000000">
                      <a:alpha val="43137"/>
                    </a:srgbClr>
                  </a:outerShdw>
                </a:effectLst>
              </a:rPr>
              <a:t>HAYATI ÇARESİZLİKLERLE DOLU BİR ADAMIN ÖYKÜSÜDÜR</a:t>
            </a:r>
            <a:r>
              <a:rPr lang="tr-TR" altLang="tr-TR" sz="1800" dirty="0"/>
              <a:t/>
            </a:r>
            <a:br>
              <a:rPr lang="tr-TR" altLang="tr-TR" sz="1800" dirty="0"/>
            </a:br>
            <a:endParaRPr lang="tr-TR" altLang="tr-TR" sz="1800" dirty="0"/>
          </a:p>
          <a:p>
            <a:pPr>
              <a:lnSpc>
                <a:spcPct val="80000"/>
              </a:lnSpc>
              <a:buFont typeface="Wingdings" panose="05000000000000000000" pitchFamily="2" charset="2"/>
              <a:buChar char="v"/>
            </a:pPr>
            <a:r>
              <a:rPr lang="tr-TR" altLang="tr-TR" sz="1800" dirty="0" smtClean="0"/>
              <a:t>7 </a:t>
            </a:r>
            <a:r>
              <a:rPr lang="tr-TR" altLang="tr-TR" sz="1800" dirty="0"/>
              <a:t>yaşında iken babasını kaybetti ve yetim kaldı. Yalnız ve içine kapanık biri olarak yaşamaya, oradan oraya sürüklenmeye başladı</a:t>
            </a:r>
            <a:r>
              <a:rPr lang="tr-TR" altLang="tr-TR" sz="1800" dirty="0" smtClean="0"/>
              <a:t>.</a:t>
            </a:r>
            <a:endParaRPr lang="tr-TR" altLang="tr-TR" sz="1800" dirty="0"/>
          </a:p>
          <a:p>
            <a:pPr>
              <a:lnSpc>
                <a:spcPct val="80000"/>
              </a:lnSpc>
              <a:buFont typeface="Wingdings" panose="05000000000000000000" pitchFamily="2" charset="2"/>
              <a:buChar char="v"/>
            </a:pPr>
            <a:r>
              <a:rPr lang="tr-TR" altLang="tr-TR" sz="1800" dirty="0" smtClean="0"/>
              <a:t> </a:t>
            </a:r>
            <a:r>
              <a:rPr lang="tr-TR" altLang="tr-TR" sz="1800" dirty="0"/>
              <a:t>8 yaşında okuldan alındı ve köyde yaşamaya başladı. Zamanını tarlalarda kargaları kovalamakla geçirdi</a:t>
            </a:r>
            <a:r>
              <a:rPr lang="tr-TR" altLang="tr-TR" sz="1800" dirty="0" smtClean="0"/>
              <a:t>.</a:t>
            </a:r>
            <a:endParaRPr lang="tr-TR" altLang="tr-TR" sz="1800" dirty="0"/>
          </a:p>
          <a:p>
            <a:pPr>
              <a:lnSpc>
                <a:spcPct val="80000"/>
              </a:lnSpc>
              <a:buFont typeface="Wingdings" panose="05000000000000000000" pitchFamily="2" charset="2"/>
              <a:buChar char="v"/>
            </a:pPr>
            <a:r>
              <a:rPr lang="tr-TR" altLang="tr-TR" sz="1800" dirty="0" smtClean="0"/>
              <a:t> </a:t>
            </a:r>
            <a:r>
              <a:rPr lang="tr-TR" altLang="tr-TR" sz="1800" dirty="0"/>
              <a:t>10 yaşında yüzü kanlar içinde kalacak şekilde, yeni okulundaki hocasından dayak yedi</a:t>
            </a:r>
            <a:r>
              <a:rPr lang="tr-TR" altLang="tr-TR" sz="1800" dirty="0" smtClean="0"/>
              <a:t>.</a:t>
            </a:r>
            <a:endParaRPr lang="tr-TR" altLang="tr-TR" sz="1800" dirty="0"/>
          </a:p>
          <a:p>
            <a:pPr>
              <a:lnSpc>
                <a:spcPct val="80000"/>
              </a:lnSpc>
              <a:buFont typeface="Wingdings" panose="05000000000000000000" pitchFamily="2" charset="2"/>
              <a:buChar char="v"/>
            </a:pPr>
            <a:r>
              <a:rPr lang="tr-TR" altLang="tr-TR" sz="1800" dirty="0" smtClean="0"/>
              <a:t> </a:t>
            </a:r>
            <a:r>
              <a:rPr lang="tr-TR" altLang="tr-TR" sz="1800" dirty="0"/>
              <a:t>Ailesi onu okuldan aldı. Sinirden ve korkudan üç gün evinden çıkamadı</a:t>
            </a:r>
            <a:r>
              <a:rPr lang="tr-TR" altLang="tr-TR" sz="1800" dirty="0" smtClean="0"/>
              <a:t>.</a:t>
            </a:r>
            <a:endParaRPr lang="tr-TR" altLang="tr-TR" sz="1800" dirty="0"/>
          </a:p>
          <a:p>
            <a:pPr>
              <a:lnSpc>
                <a:spcPct val="80000"/>
              </a:lnSpc>
              <a:buFont typeface="Wingdings" panose="05000000000000000000" pitchFamily="2" charset="2"/>
              <a:buChar char="v"/>
            </a:pPr>
            <a:r>
              <a:rPr lang="tr-TR" altLang="tr-TR" sz="1800" dirty="0" smtClean="0"/>
              <a:t> </a:t>
            </a:r>
            <a:r>
              <a:rPr lang="tr-TR" altLang="tr-TR" sz="1800" dirty="0"/>
              <a:t>17 yaşında hayalindeki okulun istediği bölümü için gerekli not ortalamasını </a:t>
            </a:r>
            <a:r>
              <a:rPr lang="tr-TR" altLang="tr-TR" sz="1800" dirty="0" smtClean="0"/>
              <a:t>tutturamadı.</a:t>
            </a:r>
            <a:endParaRPr lang="tr-TR" altLang="tr-TR" sz="1800" dirty="0"/>
          </a:p>
          <a:p>
            <a:pPr>
              <a:lnSpc>
                <a:spcPct val="80000"/>
              </a:lnSpc>
              <a:buFont typeface="Wingdings" panose="05000000000000000000" pitchFamily="2" charset="2"/>
              <a:buChar char="v"/>
            </a:pPr>
            <a:r>
              <a:rPr lang="tr-TR" altLang="tr-TR" sz="1800" dirty="0" smtClean="0"/>
              <a:t>24 </a:t>
            </a:r>
            <a:r>
              <a:rPr lang="tr-TR" altLang="tr-TR" sz="1800" dirty="0"/>
              <a:t>yaşında tutuklandı, günlerce sorguya çekildi ve iki ay tek başına bir hücrede hapis </a:t>
            </a:r>
            <a:r>
              <a:rPr lang="tr-TR" altLang="tr-TR" sz="1800" dirty="0" smtClean="0"/>
              <a:t>yattı.</a:t>
            </a:r>
            <a:endParaRPr lang="tr-TR" altLang="tr-TR" sz="1800" dirty="0"/>
          </a:p>
          <a:p>
            <a:pPr>
              <a:lnSpc>
                <a:spcPct val="80000"/>
              </a:lnSpc>
              <a:buFont typeface="Wingdings" panose="05000000000000000000" pitchFamily="2" charset="2"/>
              <a:buChar char="v"/>
            </a:pPr>
            <a:r>
              <a:rPr lang="tr-TR" altLang="tr-TR" sz="1800" dirty="0" smtClean="0"/>
              <a:t>25 </a:t>
            </a:r>
            <a:r>
              <a:rPr lang="tr-TR" altLang="tr-TR" sz="1800" dirty="0"/>
              <a:t>yaşında sürgüne </a:t>
            </a:r>
            <a:r>
              <a:rPr lang="tr-TR" altLang="tr-TR" sz="1800" dirty="0" smtClean="0"/>
              <a:t>gönderildi.</a:t>
            </a:r>
            <a:endParaRPr lang="tr-TR" altLang="tr-TR" sz="1800" dirty="0"/>
          </a:p>
          <a:p>
            <a:pPr>
              <a:lnSpc>
                <a:spcPct val="80000"/>
              </a:lnSpc>
              <a:buFont typeface="Wingdings" panose="05000000000000000000" pitchFamily="2" charset="2"/>
              <a:buChar char="v"/>
            </a:pPr>
            <a:r>
              <a:rPr lang="tr-TR" altLang="tr-TR" sz="1800" dirty="0" smtClean="0"/>
              <a:t>27 </a:t>
            </a:r>
            <a:r>
              <a:rPr lang="tr-TR" altLang="tr-TR" sz="1800" dirty="0"/>
              <a:t>yaşında kendisinden bir yaş büyük meslektaşı </a:t>
            </a:r>
            <a:r>
              <a:rPr lang="tr-TR" altLang="tr-TR" sz="1800" dirty="0">
                <a:solidFill>
                  <a:schemeClr val="accent2">
                    <a:lumMod val="75000"/>
                  </a:schemeClr>
                </a:solidFill>
              </a:rPr>
              <a:t>kendisinin</a:t>
            </a:r>
            <a:r>
              <a:rPr lang="tr-TR" altLang="tr-TR" sz="1800" dirty="0"/>
              <a:t> de üyesi olduğu derneğin çalışmaları ile kahraman ilan edilirken, kendisi hiç önemsemiyordu. Doğduğu şehrin merkezinde rakibi törenlerle karşılanırken, o kalabalık arasında yalnız başına onları </a:t>
            </a:r>
            <a:r>
              <a:rPr lang="tr-TR" altLang="tr-TR" sz="1800" dirty="0" smtClean="0"/>
              <a:t>izliyordu.</a:t>
            </a:r>
            <a:endParaRPr lang="tr-TR" altLang="tr-TR" sz="1800" dirty="0"/>
          </a:p>
          <a:p>
            <a:pPr>
              <a:lnSpc>
                <a:spcPct val="80000"/>
              </a:lnSpc>
              <a:buFont typeface="Wingdings" panose="05000000000000000000" pitchFamily="2" charset="2"/>
              <a:buChar char="v"/>
            </a:pPr>
            <a:r>
              <a:rPr lang="tr-TR" altLang="tr-TR" sz="1800" dirty="0" smtClean="0"/>
              <a:t>30 </a:t>
            </a:r>
            <a:r>
              <a:rPr lang="tr-TR" altLang="tr-TR" sz="1800" dirty="0"/>
              <a:t>yaşında kendisi başka şehirleri düşman elinden kurtarmaya çalışırken, doğduğu şehir düşmanların eline </a:t>
            </a:r>
            <a:r>
              <a:rPr lang="tr-TR" altLang="tr-TR" sz="1800" dirty="0" smtClean="0"/>
              <a:t>geçti.</a:t>
            </a:r>
            <a:endParaRPr lang="tr-TR" altLang="tr-TR" sz="1800" dirty="0"/>
          </a:p>
          <a:p>
            <a:pPr>
              <a:lnSpc>
                <a:spcPct val="80000"/>
              </a:lnSpc>
              <a:buFont typeface="Wingdings" panose="05000000000000000000" pitchFamily="2" charset="2"/>
              <a:buChar char="v"/>
            </a:pPr>
            <a:r>
              <a:rPr lang="tr-TR" altLang="tr-TR" sz="1800" dirty="0" smtClean="0"/>
              <a:t>30 </a:t>
            </a:r>
            <a:r>
              <a:rPr lang="tr-TR" altLang="tr-TR" sz="1800" dirty="0"/>
              <a:t>yaşında amiri, onu kendisinden uzaklaştırmak için başka göreve atanmasını </a:t>
            </a:r>
            <a:r>
              <a:rPr lang="tr-TR" altLang="tr-TR" sz="1800" dirty="0" smtClean="0"/>
              <a:t>sağladı.</a:t>
            </a:r>
            <a:endParaRPr lang="tr-TR" altLang="tr-TR" sz="1800" dirty="0"/>
          </a:p>
          <a:p>
            <a:pPr>
              <a:lnSpc>
                <a:spcPct val="80000"/>
              </a:lnSpc>
              <a:buFont typeface="Wingdings" panose="05000000000000000000" pitchFamily="2" charset="2"/>
              <a:buChar char="v"/>
            </a:pPr>
            <a:r>
              <a:rPr lang="tr-TR" altLang="tr-TR" sz="1800" dirty="0" smtClean="0"/>
              <a:t>Yeni </a:t>
            </a:r>
            <a:r>
              <a:rPr lang="tr-TR" altLang="tr-TR" sz="1800" dirty="0"/>
              <a:t>görevinde fiilen işsiz bırakıldı. Aylarca boş kaldı.</a:t>
            </a:r>
            <a:br>
              <a:rPr lang="tr-TR" altLang="tr-TR" sz="1800" dirty="0"/>
            </a:br>
            <a:r>
              <a:rPr lang="tr-TR" altLang="tr-TR" sz="1800" dirty="0"/>
              <a:t/>
            </a:r>
            <a:br>
              <a:rPr lang="tr-TR" altLang="tr-TR" sz="1800" dirty="0"/>
            </a:br>
            <a:endParaRPr lang="tr-TR" altLang="tr-TR" sz="1800" dirty="0"/>
          </a:p>
        </p:txBody>
      </p:sp>
      <p:sp>
        <p:nvSpPr>
          <p:cNvPr id="31746" name="Rectangle 2"/>
          <p:cNvSpPr>
            <a:spLocks noGrp="1" noChangeArrowheads="1"/>
          </p:cNvSpPr>
          <p:nvPr>
            <p:ph type="title"/>
          </p:nvPr>
        </p:nvSpPr>
        <p:spPr/>
        <p:txBody>
          <a:bodyPr/>
          <a:lstStyle/>
          <a:p>
            <a:r>
              <a:rPr lang="tr-TR" altLang="tr-TR" b="1" dirty="0">
                <a:solidFill>
                  <a:schemeClr val="accent1">
                    <a:lumMod val="75000"/>
                  </a:schemeClr>
                </a:solidFill>
              </a:rPr>
              <a:t>Başarı Hikayeleri Okuma:</a:t>
            </a:r>
          </a:p>
        </p:txBody>
      </p:sp>
    </p:spTree>
    <p:extLst>
      <p:ext uri="{BB962C8B-B14F-4D97-AF65-F5344CB8AC3E}">
        <p14:creationId xmlns:p14="http://schemas.microsoft.com/office/powerpoint/2010/main" val="5367570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467544" y="620688"/>
            <a:ext cx="8229600" cy="5616624"/>
          </a:xfrm>
        </p:spPr>
        <p:txBody>
          <a:bodyPr>
            <a:normAutofit/>
          </a:bodyPr>
          <a:lstStyle/>
          <a:p>
            <a:pPr>
              <a:lnSpc>
                <a:spcPct val="90000"/>
              </a:lnSpc>
              <a:buFont typeface="Wingdings" panose="05000000000000000000" pitchFamily="2" charset="2"/>
              <a:buChar char="v"/>
            </a:pPr>
            <a:r>
              <a:rPr lang="tr-TR" altLang="tr-TR" sz="2100" dirty="0" smtClean="0"/>
              <a:t>37 </a:t>
            </a:r>
            <a:r>
              <a:rPr lang="tr-TR" altLang="tr-TR" sz="2100" dirty="0"/>
              <a:t>yaşında böbrek hastalığından Viyana’da iki ay hasta ve yalnız halde </a:t>
            </a:r>
            <a:r>
              <a:rPr lang="tr-TR" altLang="tr-TR" sz="2100" dirty="0" smtClean="0"/>
              <a:t>yattı.</a:t>
            </a:r>
            <a:endParaRPr lang="tr-TR" altLang="tr-TR" sz="2100" dirty="0"/>
          </a:p>
          <a:p>
            <a:pPr>
              <a:lnSpc>
                <a:spcPct val="90000"/>
              </a:lnSpc>
              <a:buFont typeface="Wingdings" panose="05000000000000000000" pitchFamily="2" charset="2"/>
              <a:buChar char="v"/>
            </a:pPr>
            <a:r>
              <a:rPr lang="tr-TR" altLang="tr-TR" sz="2100" dirty="0" smtClean="0"/>
              <a:t>37 </a:t>
            </a:r>
            <a:r>
              <a:rPr lang="tr-TR" altLang="tr-TR" sz="2100" dirty="0"/>
              <a:t>yaşında komutan olarak yeni atandığı ordu, </a:t>
            </a:r>
            <a:r>
              <a:rPr lang="tr-TR" altLang="tr-TR" sz="2100" dirty="0" smtClean="0"/>
              <a:t>dağıtıldı.</a:t>
            </a:r>
          </a:p>
          <a:p>
            <a:pPr>
              <a:lnSpc>
                <a:spcPct val="90000"/>
              </a:lnSpc>
              <a:buFont typeface="Wingdings" panose="05000000000000000000" pitchFamily="2" charset="2"/>
              <a:buChar char="v"/>
            </a:pPr>
            <a:r>
              <a:rPr lang="tr-TR" altLang="tr-TR" sz="2100" dirty="0" smtClean="0"/>
              <a:t>38 </a:t>
            </a:r>
            <a:r>
              <a:rPr lang="tr-TR" altLang="tr-TR" sz="2100" dirty="0"/>
              <a:t>yaşında savunma bakanı tarafından görevinden </a:t>
            </a:r>
            <a:r>
              <a:rPr lang="tr-TR" altLang="tr-TR" sz="2100" dirty="0" smtClean="0"/>
              <a:t>alındı.</a:t>
            </a:r>
            <a:endParaRPr lang="tr-TR" altLang="tr-TR" sz="2100" dirty="0"/>
          </a:p>
          <a:p>
            <a:pPr>
              <a:lnSpc>
                <a:spcPct val="90000"/>
              </a:lnSpc>
              <a:buFont typeface="Wingdings" panose="05000000000000000000" pitchFamily="2" charset="2"/>
              <a:buChar char="v"/>
            </a:pPr>
            <a:r>
              <a:rPr lang="tr-TR" altLang="tr-TR" sz="2100" dirty="0" smtClean="0"/>
              <a:t>38 </a:t>
            </a:r>
            <a:r>
              <a:rPr lang="tr-TR" altLang="tr-TR" sz="2100" dirty="0"/>
              <a:t>yaşında bir toplantıda giyebileceği bir tek sivil elbisesi yoktu ve başkasından </a:t>
            </a:r>
            <a:r>
              <a:rPr lang="tr-TR" altLang="tr-TR" sz="2100" dirty="0" smtClean="0"/>
              <a:t>ödünç </a:t>
            </a:r>
            <a:r>
              <a:rPr lang="tr-TR" altLang="tr-TR" sz="2100" dirty="0"/>
              <a:t>aldı. Ayrıca cebinde sadece 80 lirası vardı</a:t>
            </a:r>
            <a:r>
              <a:rPr lang="tr-TR" altLang="tr-TR" sz="2100" dirty="0" smtClean="0"/>
              <a:t>.</a:t>
            </a:r>
            <a:endParaRPr lang="tr-TR" altLang="tr-TR" sz="2100" dirty="0"/>
          </a:p>
          <a:p>
            <a:pPr>
              <a:lnSpc>
                <a:spcPct val="90000"/>
              </a:lnSpc>
              <a:buFont typeface="Wingdings" panose="05000000000000000000" pitchFamily="2" charset="2"/>
              <a:buChar char="v"/>
            </a:pPr>
            <a:r>
              <a:rPr lang="tr-TR" altLang="tr-TR" sz="2100" dirty="0" smtClean="0"/>
              <a:t> </a:t>
            </a:r>
            <a:r>
              <a:rPr lang="tr-TR" altLang="tr-TR" sz="2100" dirty="0"/>
              <a:t>38 yaşında kendisi için tutuklama kararı çıkarıldı</a:t>
            </a:r>
            <a:r>
              <a:rPr lang="tr-TR" altLang="tr-TR" sz="2100" dirty="0" smtClean="0"/>
              <a:t>.</a:t>
            </a:r>
            <a:endParaRPr lang="tr-TR" altLang="tr-TR" sz="2100" dirty="0"/>
          </a:p>
          <a:p>
            <a:pPr>
              <a:lnSpc>
                <a:spcPct val="90000"/>
              </a:lnSpc>
              <a:buFont typeface="Wingdings" panose="05000000000000000000" pitchFamily="2" charset="2"/>
              <a:buChar char="v"/>
            </a:pPr>
            <a:r>
              <a:rPr lang="tr-TR" altLang="tr-TR" sz="2100" dirty="0" smtClean="0"/>
              <a:t>38 </a:t>
            </a:r>
            <a:r>
              <a:rPr lang="tr-TR" altLang="tr-TR" sz="2100" dirty="0"/>
              <a:t>yaşında en yakın beş arkadaşından üçü, onun kongre temsil heyetine üye olmaması için oy </a:t>
            </a:r>
            <a:r>
              <a:rPr lang="tr-TR" altLang="tr-TR" sz="2100" dirty="0" smtClean="0"/>
              <a:t>kullandı</a:t>
            </a:r>
          </a:p>
          <a:p>
            <a:pPr algn="ctr">
              <a:lnSpc>
                <a:spcPct val="90000"/>
              </a:lnSpc>
              <a:buFont typeface="Wingdings" panose="05000000000000000000" pitchFamily="2" charset="2"/>
              <a:buChar char="v"/>
            </a:pPr>
            <a:r>
              <a:rPr lang="tr-TR" altLang="tr-TR" sz="2100" dirty="0" smtClean="0"/>
              <a:t>39 </a:t>
            </a:r>
            <a:r>
              <a:rPr lang="tr-TR" altLang="tr-TR" sz="2100" dirty="0"/>
              <a:t>yaşında idam cezasına çarptırıldı.</a:t>
            </a:r>
            <a:br>
              <a:rPr lang="tr-TR" altLang="tr-TR" sz="2100" dirty="0"/>
            </a:br>
            <a:r>
              <a:rPr lang="tr-TR" altLang="tr-TR" sz="2600" b="1" dirty="0">
                <a:solidFill>
                  <a:schemeClr val="accent2">
                    <a:lumMod val="75000"/>
                  </a:schemeClr>
                </a:solidFill>
                <a:effectLst>
                  <a:outerShdw blurRad="38100" dist="38100" dir="2700000" algn="tl">
                    <a:srgbClr val="000000">
                      <a:alpha val="43137"/>
                    </a:srgbClr>
                  </a:outerShdw>
                </a:effectLst>
              </a:rPr>
              <a:t>SORA NE Mİ OLDU</a:t>
            </a:r>
            <a:r>
              <a:rPr lang="tr-TR" altLang="tr-TR" sz="2100" b="1" dirty="0"/>
              <a:t/>
            </a:r>
            <a:br>
              <a:rPr lang="tr-TR" altLang="tr-TR" sz="2100" b="1" dirty="0"/>
            </a:br>
            <a:endParaRPr lang="tr-TR" altLang="tr-TR" sz="2100" dirty="0"/>
          </a:p>
        </p:txBody>
      </p:sp>
    </p:spTree>
    <p:extLst>
      <p:ext uri="{BB962C8B-B14F-4D97-AF65-F5344CB8AC3E}">
        <p14:creationId xmlns:p14="http://schemas.microsoft.com/office/powerpoint/2010/main" val="29961496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49QN8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2363924"/>
            <a:ext cx="6696744" cy="336933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Metin kutusu 2"/>
          <p:cNvSpPr txBox="1"/>
          <p:nvPr/>
        </p:nvSpPr>
        <p:spPr>
          <a:xfrm>
            <a:off x="683568" y="692696"/>
            <a:ext cx="7560840" cy="1671227"/>
          </a:xfrm>
          <a:prstGeom prst="rect">
            <a:avLst/>
          </a:prstGeom>
          <a:noFill/>
        </p:spPr>
        <p:txBody>
          <a:bodyPr wrap="square" rtlCol="0">
            <a:spAutoFit/>
          </a:bodyPr>
          <a:lstStyle/>
          <a:p>
            <a:pPr marL="342900" indent="-342900" algn="ctr">
              <a:lnSpc>
                <a:spcPct val="90000"/>
              </a:lnSpc>
              <a:buFont typeface="Wingdings" panose="05000000000000000000" pitchFamily="2" charset="2"/>
              <a:buChar char="v"/>
            </a:pPr>
            <a:r>
              <a:rPr lang="tr-TR" altLang="tr-TR" sz="2400" dirty="0"/>
              <a:t>42 yaşında Türkiye Cumhuriyeti Cumhurbaşkanı oldu!</a:t>
            </a:r>
            <a:br>
              <a:rPr lang="tr-TR" altLang="tr-TR" sz="2400" dirty="0"/>
            </a:br>
            <a:r>
              <a:rPr lang="tr-TR" altLang="tr-TR" sz="2400" dirty="0"/>
              <a:t>Okuduğunuz öykü efsanevi lider Mustafa Kemal Atatürk’e aittir</a:t>
            </a:r>
            <a:r>
              <a:rPr lang="tr-TR" altLang="tr-TR" dirty="0"/>
              <a:t>.</a:t>
            </a:r>
            <a:br>
              <a:rPr lang="tr-TR" altLang="tr-TR" dirty="0"/>
            </a:br>
            <a:endParaRPr lang="tr-TR" altLang="tr-TR" dirty="0"/>
          </a:p>
        </p:txBody>
      </p:sp>
    </p:spTree>
    <p:extLst>
      <p:ext uri="{BB962C8B-B14F-4D97-AF65-F5344CB8AC3E}">
        <p14:creationId xmlns:p14="http://schemas.microsoft.com/office/powerpoint/2010/main" val="1558621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p:txBody>
          <a:bodyPr>
            <a:normAutofit/>
          </a:bodyPr>
          <a:lstStyle/>
          <a:p>
            <a:pPr>
              <a:lnSpc>
                <a:spcPct val="90000"/>
              </a:lnSpc>
            </a:pPr>
            <a:endParaRPr lang="tr-TR" altLang="tr-TR" sz="2100" dirty="0" smtClean="0"/>
          </a:p>
          <a:p>
            <a:pPr>
              <a:lnSpc>
                <a:spcPct val="90000"/>
              </a:lnSpc>
            </a:pPr>
            <a:r>
              <a:rPr lang="tr-TR" altLang="tr-TR" sz="2100" dirty="0" smtClean="0"/>
              <a:t>Şimdi </a:t>
            </a:r>
            <a:r>
              <a:rPr lang="tr-TR" altLang="tr-TR" sz="2100" dirty="0"/>
              <a:t>düşünün, sizin başarılı olmanızı engelleyen ama Atatürk’ün karşısına çıkmamış bir engel var mı</a:t>
            </a:r>
            <a:r>
              <a:rPr lang="tr-TR" altLang="tr-TR" sz="2100" dirty="0" smtClean="0"/>
              <a:t>?</a:t>
            </a:r>
            <a:r>
              <a:rPr lang="tr-TR" altLang="tr-TR" sz="2100" dirty="0"/>
              <a:t/>
            </a:r>
            <a:br>
              <a:rPr lang="tr-TR" altLang="tr-TR" sz="2100" dirty="0"/>
            </a:br>
            <a:r>
              <a:rPr lang="tr-TR" altLang="tr-TR" sz="2100" dirty="0"/>
              <a:t>Başarınızın önündeki engel ne? Paranız mı yok? Atatürk’ün de yoktu! Sağlığınız mı bozuk? Atatürk’ün de bozuktu! Çevreniz de sizi çekemeyenler mi var? Atatürk’ün de vardı! Bazı yakın arkadaşlarınız sizi arkadan mı vurdu? Atatürk’e de vurdular! Aileniz çok zengin değil miydi? Atatürk’ünki de değildi! </a:t>
            </a:r>
          </a:p>
          <a:p>
            <a:pPr>
              <a:lnSpc>
                <a:spcPct val="90000"/>
              </a:lnSpc>
            </a:pPr>
            <a:r>
              <a:rPr lang="tr-TR" altLang="tr-TR" sz="2100" dirty="0"/>
              <a:t> Geçmişte bazı denemelerinizde başarısız mı oldunuz? Atatürk de olmuştu! Hakkınızda idam fermanı çıktığı için mi başarılı olamıyorsunuz? Atatürk’ün de başına gelmişti!</a:t>
            </a:r>
            <a:br>
              <a:rPr lang="tr-TR" altLang="tr-TR" sz="2100" dirty="0"/>
            </a:br>
            <a:r>
              <a:rPr lang="tr-TR" altLang="tr-TR" sz="2100" dirty="0"/>
              <a:t> Başkalarının kazandığı bu sınavları kazanamamak için mazeret üretmeyin. </a:t>
            </a:r>
          </a:p>
          <a:p>
            <a:pPr algn="ctr">
              <a:lnSpc>
                <a:spcPct val="90000"/>
              </a:lnSpc>
              <a:buFont typeface="Wingdings" pitchFamily="2" charset="2"/>
              <a:buNone/>
            </a:pPr>
            <a:endParaRPr lang="tr-TR" altLang="tr-TR" b="1" dirty="0" smtClean="0">
              <a:solidFill>
                <a:srgbClr val="FF5050"/>
              </a:solidFill>
            </a:endParaRPr>
          </a:p>
          <a:p>
            <a:pPr algn="ctr">
              <a:lnSpc>
                <a:spcPct val="90000"/>
              </a:lnSpc>
              <a:buFont typeface="Wingdings" pitchFamily="2" charset="2"/>
              <a:buNone/>
            </a:pPr>
            <a:endParaRPr lang="tr-TR" altLang="tr-TR" b="1" dirty="0">
              <a:solidFill>
                <a:srgbClr val="FF5050"/>
              </a:solidFill>
            </a:endParaRPr>
          </a:p>
        </p:txBody>
      </p:sp>
      <p:sp>
        <p:nvSpPr>
          <p:cNvPr id="40962" name="Rectangle 2"/>
          <p:cNvSpPr>
            <a:spLocks noGrp="1" noChangeArrowheads="1"/>
          </p:cNvSpPr>
          <p:nvPr>
            <p:ph type="title"/>
          </p:nvPr>
        </p:nvSpPr>
        <p:spPr>
          <a:xfrm>
            <a:off x="500300" y="314197"/>
            <a:ext cx="5439852" cy="1143000"/>
          </a:xfrm>
        </p:spPr>
        <p:txBody>
          <a:bodyPr>
            <a:normAutofit fontScale="90000"/>
          </a:bodyPr>
          <a:lstStyle/>
          <a:p>
            <a:pPr algn="ctr"/>
            <a:r>
              <a:rPr lang="tr-TR" altLang="tr-TR" b="1" dirty="0"/>
              <a:t>Başarı Hikayeleri Okuma:</a:t>
            </a:r>
          </a:p>
        </p:txBody>
      </p:sp>
      <p:sp>
        <p:nvSpPr>
          <p:cNvPr id="40966" name="Oval 6"/>
          <p:cNvSpPr>
            <a:spLocks noChangeArrowheads="1"/>
          </p:cNvSpPr>
          <p:nvPr/>
        </p:nvSpPr>
        <p:spPr bwMode="auto">
          <a:xfrm>
            <a:off x="5634930" y="333374"/>
            <a:ext cx="3671639" cy="1295425"/>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r>
              <a:rPr lang="tr-TR" altLang="tr-TR" sz="3600" b="1" dirty="0">
                <a:solidFill>
                  <a:srgbClr val="FF33CC"/>
                </a:solidFill>
              </a:rPr>
              <a:t>ÇARESİZLİKTEN</a:t>
            </a:r>
          </a:p>
          <a:p>
            <a:pPr algn="r"/>
            <a:r>
              <a:rPr lang="tr-TR" altLang="tr-TR" sz="3600" b="1" dirty="0">
                <a:solidFill>
                  <a:srgbClr val="FF33CC"/>
                </a:solidFill>
              </a:rPr>
              <a:t> YAKINMAYIN..</a:t>
            </a:r>
          </a:p>
        </p:txBody>
      </p:sp>
      <p:pic>
        <p:nvPicPr>
          <p:cNvPr id="40968" name="Picture 8" descr="Degisim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06124" y="4893820"/>
            <a:ext cx="2197100" cy="2011362"/>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1115616" y="5626099"/>
            <a:ext cx="5256584" cy="923330"/>
          </a:xfrm>
          <a:prstGeom prst="rect">
            <a:avLst/>
          </a:prstGeom>
          <a:noFill/>
        </p:spPr>
        <p:txBody>
          <a:bodyPr wrap="square" rtlCol="0">
            <a:spAutoFit/>
          </a:bodyPr>
          <a:lstStyle/>
          <a:p>
            <a:r>
              <a:rPr lang="tr-TR" altLang="tr-TR" b="1" dirty="0">
                <a:solidFill>
                  <a:schemeClr val="accent2">
                    <a:lumMod val="75000"/>
                  </a:schemeClr>
                </a:solidFill>
              </a:rPr>
              <a:t>İmkansızlıklar içinde azmin gücü ile başarıyı yakalayanların olduğunu bilmek öğrencinin kendine olan inancını artırır</a:t>
            </a:r>
            <a:endParaRPr lang="tr-TR" b="1" dirty="0">
              <a:solidFill>
                <a:schemeClr val="accent2">
                  <a:lumMod val="75000"/>
                </a:schemeClr>
              </a:solidFill>
            </a:endParaRPr>
          </a:p>
        </p:txBody>
      </p:sp>
    </p:spTree>
    <p:extLst>
      <p:ext uri="{BB962C8B-B14F-4D97-AF65-F5344CB8AC3E}">
        <p14:creationId xmlns:p14="http://schemas.microsoft.com/office/powerpoint/2010/main" val="2116143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4"/>
          <p:cNvGraphicFramePr>
            <a:graphicFrameLocks noGrp="1" noChangeAspect="1"/>
          </p:cNvGraphicFramePr>
          <p:nvPr>
            <p:ph idx="1"/>
          </p:nvPr>
        </p:nvGraphicFramePr>
        <p:xfrm>
          <a:off x="1403350" y="446088"/>
          <a:ext cx="1871663" cy="996950"/>
        </p:xfrm>
        <a:graphic>
          <a:graphicData uri="http://schemas.openxmlformats.org/presentationml/2006/ole">
            <mc:AlternateContent xmlns:mc="http://schemas.openxmlformats.org/markup-compatibility/2006">
              <mc:Choice xmlns:v="urn:schemas-microsoft-com:vml" Requires="v">
                <p:oleObj spid="_x0000_s1030" r:id="rId3" imgW="4090320" imgH="2177640" progId="">
                  <p:embed/>
                </p:oleObj>
              </mc:Choice>
              <mc:Fallback>
                <p:oleObj r:id="rId3" imgW="4090320" imgH="217764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350" y="446088"/>
                        <a:ext cx="1871663"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5 Slayt Numarası Yer Tutucusu"/>
          <p:cNvSpPr>
            <a:spLocks noGrp="1"/>
          </p:cNvSpPr>
          <p:nvPr>
            <p:ph type="sldNum" sz="quarter" idx="12"/>
          </p:nvPr>
        </p:nvSpPr>
        <p:spPr/>
        <p:txBody>
          <a:bodyPr/>
          <a:lstStyle/>
          <a:p>
            <a:pPr>
              <a:defRPr/>
            </a:pPr>
            <a:fld id="{E6D45404-7FF3-4AA6-B293-F1EE6025E708}" type="slidenum">
              <a:rPr lang="tr-TR"/>
              <a:pPr>
                <a:defRPr/>
              </a:pPr>
              <a:t>17</a:t>
            </a:fld>
            <a:endParaRPr lang="tr-TR"/>
          </a:p>
        </p:txBody>
      </p:sp>
      <p:sp>
        <p:nvSpPr>
          <p:cNvPr id="1028" name="Rectangle 5"/>
          <p:cNvSpPr>
            <a:spLocks noGrp="1" noChangeArrowheads="1"/>
          </p:cNvSpPr>
          <p:nvPr>
            <p:ph type="title"/>
          </p:nvPr>
        </p:nvSpPr>
        <p:spPr>
          <a:xfrm>
            <a:off x="1547813" y="260350"/>
            <a:ext cx="7227887" cy="1368425"/>
          </a:xfrm>
        </p:spPr>
        <p:txBody>
          <a:bodyPr/>
          <a:lstStyle/>
          <a:p>
            <a:pPr eaLnBrk="1" hangingPunct="1"/>
            <a:r>
              <a:rPr lang="tr-TR" altLang="tr-TR" smtClean="0"/>
              <a:t>            </a:t>
            </a:r>
            <a:r>
              <a:rPr lang="tr-TR" altLang="tr-TR" sz="3600" b="1" smtClean="0">
                <a:solidFill>
                  <a:srgbClr val="FF3399"/>
                </a:solidFill>
                <a:latin typeface="Lucida Handwriting" pitchFamily="66" charset="0"/>
              </a:rPr>
              <a:t>SAĞIR KAPLUMBAĞA</a:t>
            </a:r>
            <a:endParaRPr lang="tr-TR" altLang="tr-TR" b="1" smtClean="0"/>
          </a:p>
        </p:txBody>
      </p:sp>
      <p:sp>
        <p:nvSpPr>
          <p:cNvPr id="1029" name="Text Box 7"/>
          <p:cNvSpPr txBox="1">
            <a:spLocks noChangeArrowheads="1"/>
          </p:cNvSpPr>
          <p:nvPr/>
        </p:nvSpPr>
        <p:spPr bwMode="auto">
          <a:xfrm>
            <a:off x="1187450" y="1927225"/>
            <a:ext cx="7705725" cy="465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b="1">
                <a:solidFill>
                  <a:schemeClr val="tx1"/>
                </a:solidFill>
                <a:latin typeface="Arial" charset="0"/>
              </a:defRPr>
            </a:lvl1pPr>
            <a:lvl2pPr marL="742950" indent="-285750">
              <a:defRPr sz="2800" b="1">
                <a:solidFill>
                  <a:schemeClr val="tx1"/>
                </a:solidFill>
                <a:latin typeface="Arial" charset="0"/>
              </a:defRPr>
            </a:lvl2pPr>
            <a:lvl3pPr marL="1143000" indent="-228600">
              <a:defRPr sz="2800" b="1">
                <a:solidFill>
                  <a:schemeClr val="tx1"/>
                </a:solidFill>
                <a:latin typeface="Arial" charset="0"/>
              </a:defRPr>
            </a:lvl3pPr>
            <a:lvl4pPr marL="1600200" indent="-228600">
              <a:defRPr sz="2800" b="1">
                <a:solidFill>
                  <a:schemeClr val="tx1"/>
                </a:solidFill>
                <a:latin typeface="Arial" charset="0"/>
              </a:defRPr>
            </a:lvl4pPr>
            <a:lvl5pPr marL="2057400" indent="-228600">
              <a:defRPr sz="2800" b="1">
                <a:solidFill>
                  <a:schemeClr val="tx1"/>
                </a:solidFill>
                <a:latin typeface="Arial" charset="0"/>
              </a:defRPr>
            </a:lvl5pPr>
            <a:lvl6pPr marL="2514600" indent="-228600" eaLnBrk="0" fontAlgn="base" hangingPunct="0">
              <a:lnSpc>
                <a:spcPct val="80000"/>
              </a:lnSpc>
              <a:spcBef>
                <a:spcPct val="0"/>
              </a:spcBef>
              <a:spcAft>
                <a:spcPct val="0"/>
              </a:spcAft>
              <a:defRPr sz="2800" b="1">
                <a:solidFill>
                  <a:schemeClr val="tx1"/>
                </a:solidFill>
                <a:latin typeface="Arial" charset="0"/>
              </a:defRPr>
            </a:lvl6pPr>
            <a:lvl7pPr marL="2971800" indent="-228600" eaLnBrk="0" fontAlgn="base" hangingPunct="0">
              <a:lnSpc>
                <a:spcPct val="80000"/>
              </a:lnSpc>
              <a:spcBef>
                <a:spcPct val="0"/>
              </a:spcBef>
              <a:spcAft>
                <a:spcPct val="0"/>
              </a:spcAft>
              <a:defRPr sz="2800" b="1">
                <a:solidFill>
                  <a:schemeClr val="tx1"/>
                </a:solidFill>
                <a:latin typeface="Arial" charset="0"/>
              </a:defRPr>
            </a:lvl7pPr>
            <a:lvl8pPr marL="3429000" indent="-228600" eaLnBrk="0" fontAlgn="base" hangingPunct="0">
              <a:lnSpc>
                <a:spcPct val="80000"/>
              </a:lnSpc>
              <a:spcBef>
                <a:spcPct val="0"/>
              </a:spcBef>
              <a:spcAft>
                <a:spcPct val="0"/>
              </a:spcAft>
              <a:defRPr sz="2800" b="1">
                <a:solidFill>
                  <a:schemeClr val="tx1"/>
                </a:solidFill>
                <a:latin typeface="Arial" charset="0"/>
              </a:defRPr>
            </a:lvl8pPr>
            <a:lvl9pPr marL="3886200" indent="-228600" eaLnBrk="0" fontAlgn="base" hangingPunct="0">
              <a:lnSpc>
                <a:spcPct val="80000"/>
              </a:lnSpc>
              <a:spcBef>
                <a:spcPct val="0"/>
              </a:spcBef>
              <a:spcAft>
                <a:spcPct val="0"/>
              </a:spcAft>
              <a:defRPr sz="2800" b="1">
                <a:solidFill>
                  <a:schemeClr val="tx1"/>
                </a:solidFill>
                <a:latin typeface="Arial" charset="0"/>
              </a:defRPr>
            </a:lvl9pPr>
          </a:lstStyle>
          <a:p>
            <a:pPr eaLnBrk="1" hangingPunct="1">
              <a:lnSpc>
                <a:spcPct val="100000"/>
              </a:lnSpc>
              <a:spcBef>
                <a:spcPct val="50000"/>
              </a:spcBef>
            </a:pPr>
            <a:r>
              <a:rPr kumimoji="1" lang="tr-TR" altLang="tr-TR" sz="2000" b="0" dirty="0">
                <a:solidFill>
                  <a:srgbClr val="BCA42A"/>
                </a:solidFill>
                <a:latin typeface="Lucida Handwriting" pitchFamily="66" charset="0"/>
              </a:rPr>
              <a:t>    </a:t>
            </a:r>
            <a:r>
              <a:rPr kumimoji="1" lang="tr-TR" altLang="tr-TR" sz="1800" dirty="0">
                <a:solidFill>
                  <a:srgbClr val="1B0FBD"/>
                </a:solidFill>
                <a:latin typeface="Comic Sans MS" pitchFamily="66" charset="0"/>
              </a:rPr>
              <a:t>Tarihin bir yerinde, canlı varlıklara kazanma hırsı aşılandığı bir vakitte, kaplumbağalar arasında bir yarış düzenlenmiş. Hedef , çok yüksek bir kulenin tepesine çıkmakmış. Vakit gelince , bir sürü kaplumbağa arkadaşlarını seyretmek için yarış yapılacak bölgeye  toplanmışlar.  Ve yarış başlamış.</a:t>
            </a:r>
          </a:p>
          <a:p>
            <a:pPr eaLnBrk="1" hangingPunct="1">
              <a:lnSpc>
                <a:spcPct val="100000"/>
              </a:lnSpc>
              <a:spcBef>
                <a:spcPct val="50000"/>
              </a:spcBef>
            </a:pPr>
            <a:r>
              <a:rPr kumimoji="1" lang="tr-TR" altLang="tr-TR" sz="1800" dirty="0">
                <a:solidFill>
                  <a:srgbClr val="1B0FBD"/>
                </a:solidFill>
                <a:latin typeface="Comic Sans MS" pitchFamily="66" charset="0"/>
              </a:rPr>
              <a:t>     Seyircilerden hiçbiri arkadaşlarının kulenin tepesine çıkabileceğine inanmıyormuş. Kimileri bu inançlarını  yüksek sesle dile getirmekten  kaçınmıyormuş. Öyle ki yarışmacıların bazıları  “…. Zavallılar! Hiçbir zaman başaramayacaklar!” seslerini dahi işitebiliyormuş.  </a:t>
            </a:r>
          </a:p>
          <a:p>
            <a:pPr eaLnBrk="1" hangingPunct="1">
              <a:lnSpc>
                <a:spcPct val="100000"/>
              </a:lnSpc>
              <a:spcBef>
                <a:spcPct val="50000"/>
              </a:spcBef>
            </a:pPr>
            <a:r>
              <a:rPr kumimoji="1" lang="tr-TR" altLang="tr-TR" sz="1800" dirty="0">
                <a:solidFill>
                  <a:srgbClr val="1B0FBD"/>
                </a:solidFill>
                <a:latin typeface="Comic Sans MS" pitchFamily="66" charset="0"/>
              </a:rPr>
              <a:t>   Yarışmaya  katılan kaplumbağalar kulenin tepesine ulaşamayınca teker teker yarışı bırakmaya başlamışlar. İçlerinden sadece bir tanesi inatla ve yılmaz bir gayretle kuleye tırmanmaya çalışıyormuş.</a:t>
            </a:r>
          </a:p>
          <a:p>
            <a:pPr eaLnBrk="1" hangingPunct="1">
              <a:lnSpc>
                <a:spcPct val="100000"/>
              </a:lnSpc>
              <a:spcBef>
                <a:spcPct val="50000"/>
              </a:spcBef>
            </a:pPr>
            <a:endParaRPr kumimoji="1" lang="tr-TR" altLang="tr-TR" sz="1800" b="0" dirty="0">
              <a:solidFill>
                <a:srgbClr val="1B0FBD"/>
              </a:solidFill>
              <a:latin typeface="Comic Sans MS" pitchFamily="66" charset="0"/>
            </a:endParaRPr>
          </a:p>
        </p:txBody>
      </p:sp>
    </p:spTree>
    <p:extLst>
      <p:ext uri="{BB962C8B-B14F-4D97-AF65-F5344CB8AC3E}">
        <p14:creationId xmlns:p14="http://schemas.microsoft.com/office/powerpoint/2010/main" val="24358724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3"/>
          <p:cNvSpPr>
            <a:spLocks noGrp="1" noChangeArrowheads="1"/>
          </p:cNvSpPr>
          <p:nvPr>
            <p:ph idx="1"/>
          </p:nvPr>
        </p:nvSpPr>
        <p:spPr>
          <a:xfrm>
            <a:off x="1258888" y="404813"/>
            <a:ext cx="7885112" cy="6237287"/>
          </a:xfrm>
        </p:spPr>
        <p:txBody>
          <a:bodyPr/>
          <a:lstStyle/>
          <a:p>
            <a:pPr algn="just" eaLnBrk="1" hangingPunct="1">
              <a:buFont typeface="Wingdings" pitchFamily="2" charset="2"/>
              <a:buNone/>
            </a:pPr>
            <a:r>
              <a:rPr lang="tr-TR" altLang="tr-TR" sz="1800" dirty="0" smtClean="0">
                <a:solidFill>
                  <a:srgbClr val="BCA42A"/>
                </a:solidFill>
                <a:latin typeface="Lucida Handwriting" pitchFamily="66" charset="0"/>
              </a:rPr>
              <a:t>  </a:t>
            </a:r>
            <a:r>
              <a:rPr lang="tr-TR" altLang="tr-TR" sz="1800" dirty="0" smtClean="0">
                <a:solidFill>
                  <a:srgbClr val="1B0FBD"/>
                </a:solidFill>
                <a:latin typeface="Comic Sans MS" pitchFamily="66" charset="0"/>
              </a:rPr>
              <a:t>Seyircilerin sesleri yükselmeye başlamış; bağıranların </a:t>
            </a:r>
          </a:p>
          <a:p>
            <a:pPr eaLnBrk="1" hangingPunct="1">
              <a:buFont typeface="Wingdings" pitchFamily="2" charset="2"/>
              <a:buNone/>
            </a:pPr>
            <a:r>
              <a:rPr lang="tr-TR" altLang="tr-TR" sz="1800" dirty="0" smtClean="0">
                <a:solidFill>
                  <a:srgbClr val="1B0FBD"/>
                </a:solidFill>
                <a:latin typeface="Comic Sans MS" pitchFamily="66" charset="0"/>
              </a:rPr>
              <a:t>sesleri giderek yarış alanında yankılanır olmuş. </a:t>
            </a:r>
          </a:p>
          <a:p>
            <a:pPr eaLnBrk="1" hangingPunct="1">
              <a:buFont typeface="Wingdings" pitchFamily="2" charset="2"/>
              <a:buNone/>
            </a:pPr>
            <a:r>
              <a:rPr kumimoji="1" lang="tr-TR" altLang="tr-TR" sz="1800" dirty="0" smtClean="0">
                <a:solidFill>
                  <a:srgbClr val="1B0FBD"/>
                </a:solidFill>
                <a:latin typeface="Comic Sans MS" pitchFamily="66" charset="0"/>
              </a:rPr>
              <a:t>“…. Zavallılar! Hiçbir zaman başaramayacaklar!”</a:t>
            </a:r>
          </a:p>
          <a:p>
            <a:pPr eaLnBrk="1" hangingPunct="1">
              <a:buFont typeface="Wingdings" pitchFamily="2" charset="2"/>
              <a:buNone/>
            </a:pPr>
            <a:r>
              <a:rPr kumimoji="1" lang="tr-TR" altLang="tr-TR" sz="1800" dirty="0" smtClean="0">
                <a:solidFill>
                  <a:srgbClr val="1B0FBD"/>
                </a:solidFill>
                <a:latin typeface="Comic Sans MS" pitchFamily="66" charset="0"/>
              </a:rPr>
              <a:t>Sonunda ,bir tanesi hariç, diğer kaplumbağaların tümü</a:t>
            </a:r>
          </a:p>
          <a:p>
            <a:pPr eaLnBrk="1" hangingPunct="1">
              <a:buFont typeface="Wingdings" pitchFamily="2" charset="2"/>
              <a:buNone/>
            </a:pPr>
            <a:r>
              <a:rPr kumimoji="1" lang="tr-TR" altLang="tr-TR" sz="1800" dirty="0" smtClean="0">
                <a:solidFill>
                  <a:srgbClr val="1B0FBD"/>
                </a:solidFill>
                <a:latin typeface="Comic Sans MS" pitchFamily="66" charset="0"/>
              </a:rPr>
              <a:t>ümitlerini, gayretlerini yitirmiş ve yarışı terk etmişler.</a:t>
            </a:r>
          </a:p>
          <a:p>
            <a:pPr eaLnBrk="1" hangingPunct="1">
              <a:buFont typeface="Wingdings" pitchFamily="2" charset="2"/>
              <a:buNone/>
            </a:pPr>
            <a:r>
              <a:rPr kumimoji="1" lang="tr-TR" altLang="tr-TR" sz="1800" dirty="0" smtClean="0">
                <a:solidFill>
                  <a:srgbClr val="1B0FBD"/>
                </a:solidFill>
                <a:latin typeface="Comic Sans MS" pitchFamily="66" charset="0"/>
              </a:rPr>
              <a:t>Ama yarışta yapayalnız kalan son kaplumbağa, büyük</a:t>
            </a:r>
          </a:p>
          <a:p>
            <a:pPr eaLnBrk="1" hangingPunct="1">
              <a:buFont typeface="Wingdings" pitchFamily="2" charset="2"/>
              <a:buNone/>
            </a:pPr>
            <a:r>
              <a:rPr kumimoji="1" lang="tr-TR" altLang="tr-TR" sz="1800" dirty="0" smtClean="0">
                <a:solidFill>
                  <a:srgbClr val="1B0FBD"/>
                </a:solidFill>
                <a:latin typeface="Comic Sans MS" pitchFamily="66" charset="0"/>
              </a:rPr>
              <a:t>bir gayret ile mücadele ederek, kulenin tepesine çıkmayı</a:t>
            </a:r>
          </a:p>
          <a:p>
            <a:pPr eaLnBrk="1" hangingPunct="1">
              <a:buFont typeface="Wingdings" pitchFamily="2" charset="2"/>
              <a:buNone/>
            </a:pPr>
            <a:r>
              <a:rPr kumimoji="1" lang="tr-TR" altLang="tr-TR" sz="1800" dirty="0" smtClean="0">
                <a:solidFill>
                  <a:srgbClr val="1B0FBD"/>
                </a:solidFill>
                <a:latin typeface="Comic Sans MS" pitchFamily="66" charset="0"/>
              </a:rPr>
              <a:t>başarmış. </a:t>
            </a:r>
          </a:p>
          <a:p>
            <a:pPr eaLnBrk="1" hangingPunct="1">
              <a:buFont typeface="Wingdings" pitchFamily="2" charset="2"/>
              <a:buNone/>
            </a:pPr>
            <a:r>
              <a:rPr kumimoji="1" lang="tr-TR" altLang="tr-TR" sz="1800" dirty="0" smtClean="0">
                <a:solidFill>
                  <a:srgbClr val="1B0FBD"/>
                </a:solidFill>
                <a:latin typeface="Comic Sans MS" pitchFamily="66" charset="0"/>
              </a:rPr>
              <a:t>    Diğer yarışmacı  ve seyirciler, hayret içinde bu işi nasıl</a:t>
            </a:r>
          </a:p>
          <a:p>
            <a:pPr eaLnBrk="1" hangingPunct="1">
              <a:buFont typeface="Wingdings" pitchFamily="2" charset="2"/>
              <a:buNone/>
            </a:pPr>
            <a:r>
              <a:rPr kumimoji="1" lang="tr-TR" altLang="tr-TR" sz="1800" dirty="0" smtClean="0">
                <a:solidFill>
                  <a:srgbClr val="1B0FBD"/>
                </a:solidFill>
                <a:latin typeface="Comic Sans MS" pitchFamily="66" charset="0"/>
              </a:rPr>
              <a:t>başardığını öğrenmek istemişler. Bir kaplumbağa ona </a:t>
            </a:r>
          </a:p>
          <a:p>
            <a:pPr eaLnBrk="1" hangingPunct="1">
              <a:buFont typeface="Wingdings" pitchFamily="2" charset="2"/>
              <a:buNone/>
            </a:pPr>
            <a:r>
              <a:rPr kumimoji="1" lang="tr-TR" altLang="tr-TR" sz="1800" dirty="0" smtClean="0">
                <a:solidFill>
                  <a:srgbClr val="1B0FBD"/>
                </a:solidFill>
                <a:latin typeface="Comic Sans MS" pitchFamily="66" charset="0"/>
              </a:rPr>
              <a:t>yaklaşmış ve  sormuş, bu işi nasıl başardın diye.</a:t>
            </a:r>
          </a:p>
          <a:p>
            <a:pPr eaLnBrk="1" hangingPunct="1">
              <a:buFont typeface="Wingdings" pitchFamily="2" charset="2"/>
              <a:buNone/>
            </a:pPr>
            <a:r>
              <a:rPr kumimoji="1" lang="tr-TR" altLang="tr-TR" sz="1800" dirty="0" smtClean="0">
                <a:solidFill>
                  <a:srgbClr val="1B0FBD"/>
                </a:solidFill>
                <a:latin typeface="Comic Sans MS" pitchFamily="66" charset="0"/>
              </a:rPr>
              <a:t>	O anda farkına varmışlar ki….</a:t>
            </a:r>
          </a:p>
          <a:p>
            <a:pPr eaLnBrk="1" hangingPunct="1">
              <a:buFont typeface="Wingdings" pitchFamily="2" charset="2"/>
              <a:buNone/>
            </a:pPr>
            <a:r>
              <a:rPr kumimoji="1" lang="tr-TR" altLang="tr-TR" sz="1800" dirty="0" smtClean="0">
                <a:solidFill>
                  <a:srgbClr val="1B0FBD"/>
                </a:solidFill>
                <a:latin typeface="Comic Sans MS" pitchFamily="66" charset="0"/>
              </a:rPr>
              <a:t>	Kuleye tırmanan kaplumbağa sağır…</a:t>
            </a:r>
          </a:p>
          <a:p>
            <a:pPr eaLnBrk="1" hangingPunct="1">
              <a:buFont typeface="Wingdings" pitchFamily="2" charset="2"/>
              <a:buNone/>
            </a:pPr>
            <a:r>
              <a:rPr kumimoji="1" lang="tr-TR" altLang="tr-TR" sz="1800" dirty="0" smtClean="0">
                <a:solidFill>
                  <a:srgbClr val="1B0FBD"/>
                </a:solidFill>
                <a:latin typeface="Comic Sans MS" pitchFamily="66" charset="0"/>
              </a:rPr>
              <a:t>Sağır kaplumbağanın çıkılmaz sanılan kuleye  tırmanmayı başarması ile , kaplumbağalar dere tepe demeden yeryüzüne yayılmanın, sabır ve kararlılıkla yol almanın ne demek olduğunu öğrenmiş ve bunları gerçekleştirmeye cesaret bulmuşlar. </a:t>
            </a:r>
            <a:endParaRPr kumimoji="1" lang="tr-TR" altLang="tr-TR" dirty="0" smtClean="0">
              <a:solidFill>
                <a:srgbClr val="1B0FBD"/>
              </a:solidFill>
              <a:latin typeface="Comic Sans MS" pitchFamily="66" charset="0"/>
            </a:endParaRPr>
          </a:p>
          <a:p>
            <a:pPr algn="just" eaLnBrk="1" hangingPunct="1">
              <a:buFont typeface="Wingdings" pitchFamily="2" charset="2"/>
              <a:buNone/>
            </a:pPr>
            <a:endParaRPr lang="tr-TR" altLang="tr-TR" sz="1800" dirty="0" smtClean="0">
              <a:solidFill>
                <a:srgbClr val="1B0FBD"/>
              </a:solidFill>
              <a:latin typeface="Comic Sans MS" pitchFamily="66" charset="0"/>
            </a:endParaRPr>
          </a:p>
        </p:txBody>
      </p:sp>
      <p:sp>
        <p:nvSpPr>
          <p:cNvPr id="6" name="5 Slayt Numarası Yer Tutucusu"/>
          <p:cNvSpPr>
            <a:spLocks noGrp="1"/>
          </p:cNvSpPr>
          <p:nvPr>
            <p:ph type="sldNum" sz="quarter" idx="12"/>
          </p:nvPr>
        </p:nvSpPr>
        <p:spPr/>
        <p:txBody>
          <a:bodyPr/>
          <a:lstStyle/>
          <a:p>
            <a:pPr>
              <a:defRPr/>
            </a:pPr>
            <a:fld id="{1D232CA3-1A01-40F1-94B4-7BF89B021550}" type="slidenum">
              <a:rPr lang="tr-TR"/>
              <a:pPr>
                <a:defRPr/>
              </a:pPr>
              <a:t>18</a:t>
            </a:fld>
            <a:endParaRPr lang="tr-TR"/>
          </a:p>
        </p:txBody>
      </p:sp>
      <p:sp>
        <p:nvSpPr>
          <p:cNvPr id="46083" name="Rectangle 2"/>
          <p:cNvSpPr>
            <a:spLocks noGrp="1" noChangeArrowheads="1"/>
          </p:cNvSpPr>
          <p:nvPr>
            <p:ph type="title"/>
          </p:nvPr>
        </p:nvSpPr>
        <p:spPr>
          <a:xfrm flipH="1">
            <a:off x="9070975" y="6753225"/>
            <a:ext cx="73025" cy="104775"/>
          </a:xfrm>
        </p:spPr>
        <p:txBody>
          <a:bodyPr>
            <a:normAutofit fontScale="90000"/>
          </a:bodyPr>
          <a:lstStyle/>
          <a:p>
            <a:pPr eaLnBrk="1" hangingPunct="1"/>
            <a:endParaRPr lang="tr-TR" altLang="tr-TR" sz="4000" dirty="0" smtClean="0"/>
          </a:p>
        </p:txBody>
      </p:sp>
      <p:sp>
        <p:nvSpPr>
          <p:cNvPr id="2" name="Metin kutusu 1"/>
          <p:cNvSpPr txBox="1"/>
          <p:nvPr/>
        </p:nvSpPr>
        <p:spPr>
          <a:xfrm>
            <a:off x="2771800" y="6021288"/>
            <a:ext cx="3024336" cy="646331"/>
          </a:xfrm>
          <a:prstGeom prst="rect">
            <a:avLst/>
          </a:prstGeom>
          <a:noFill/>
        </p:spPr>
        <p:txBody>
          <a:bodyPr wrap="square" rtlCol="0">
            <a:spAutoFit/>
          </a:bodyPr>
          <a:lstStyle/>
          <a:p>
            <a:r>
              <a:rPr lang="tr-TR" dirty="0" smtClean="0">
                <a:hlinkClick r:id="rId2" action="ppaction://hlinkfile"/>
              </a:rPr>
              <a:t>Yapabileceklerine sınır koyma </a:t>
            </a:r>
            <a:endParaRPr lang="tr-TR" dirty="0"/>
          </a:p>
        </p:txBody>
      </p:sp>
    </p:spTree>
    <p:extLst>
      <p:ext uri="{BB962C8B-B14F-4D97-AF65-F5344CB8AC3E}">
        <p14:creationId xmlns:p14="http://schemas.microsoft.com/office/powerpoint/2010/main" val="15565331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a:p>
        </p:txBody>
      </p:sp>
      <p:sp>
        <p:nvSpPr>
          <p:cNvPr id="2" name="Başlık 1"/>
          <p:cNvSpPr>
            <a:spLocks noGrp="1"/>
          </p:cNvSpPr>
          <p:nvPr>
            <p:ph type="title"/>
          </p:nvPr>
        </p:nvSpPr>
        <p:spPr/>
        <p:txBody>
          <a:bodyPr/>
          <a:lstStyle/>
          <a:p>
            <a:endParaRPr lang="tr-TR"/>
          </a:p>
        </p:txBody>
      </p:sp>
      <p:pic>
        <p:nvPicPr>
          <p:cNvPr id="4" name="Picture 4" descr="b378506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60648"/>
            <a:ext cx="8352928" cy="640871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Metin kutusu 4"/>
          <p:cNvSpPr txBox="1"/>
          <p:nvPr/>
        </p:nvSpPr>
        <p:spPr>
          <a:xfrm>
            <a:off x="2843808" y="3465004"/>
            <a:ext cx="4968552" cy="954107"/>
          </a:xfrm>
          <a:prstGeom prst="rect">
            <a:avLst/>
          </a:prstGeom>
          <a:noFill/>
        </p:spPr>
        <p:txBody>
          <a:bodyPr wrap="square" rtlCol="0">
            <a:spAutoFit/>
          </a:bodyPr>
          <a:lstStyle/>
          <a:p>
            <a:pPr algn="r"/>
            <a:r>
              <a:rPr lang="tr-TR" sz="2800" dirty="0" smtClean="0">
                <a:solidFill>
                  <a:schemeClr val="bg1"/>
                </a:solidFill>
              </a:rPr>
              <a:t>   Burcu ÜNALAN </a:t>
            </a:r>
          </a:p>
          <a:p>
            <a:pPr algn="r"/>
            <a:r>
              <a:rPr lang="tr-TR" sz="2800" dirty="0" smtClean="0">
                <a:solidFill>
                  <a:schemeClr val="bg1"/>
                </a:solidFill>
              </a:rPr>
              <a:t>Rehber öğretmen </a:t>
            </a:r>
            <a:endParaRPr lang="tr-TR" sz="2800" dirty="0">
              <a:solidFill>
                <a:schemeClr val="bg1"/>
              </a:solidFill>
            </a:endParaRPr>
          </a:p>
        </p:txBody>
      </p:sp>
    </p:spTree>
    <p:extLst>
      <p:ext uri="{BB962C8B-B14F-4D97-AF65-F5344CB8AC3E}">
        <p14:creationId xmlns:p14="http://schemas.microsoft.com/office/powerpoint/2010/main" val="793832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457200" y="620713"/>
            <a:ext cx="8229600" cy="5505450"/>
          </a:xfrm>
        </p:spPr>
        <p:txBody>
          <a:bodyPr/>
          <a:lstStyle/>
          <a:p>
            <a:r>
              <a:rPr lang="tr-TR" altLang="tr-TR" dirty="0"/>
              <a:t>Peki bu durumdaki ilk adım ne olmalıdır?</a:t>
            </a:r>
          </a:p>
          <a:p>
            <a:r>
              <a:rPr lang="tr-TR" altLang="tr-TR" dirty="0"/>
              <a:t>Öğrenciler başarının da başarısızlığında “</a:t>
            </a:r>
            <a:r>
              <a:rPr lang="tr-TR" altLang="tr-TR" b="1" dirty="0">
                <a:solidFill>
                  <a:schemeClr val="bg2">
                    <a:lumMod val="25000"/>
                  </a:schemeClr>
                </a:solidFill>
              </a:rPr>
              <a:t>sorumluluğunun kendilerinde olduğu  gerçeğinin bilinci</a:t>
            </a:r>
            <a:r>
              <a:rPr lang="tr-TR" altLang="tr-TR" dirty="0"/>
              <a:t>ne varmalıdır. </a:t>
            </a:r>
          </a:p>
          <a:p>
            <a:pPr>
              <a:buFont typeface="Wingdings" pitchFamily="2" charset="2"/>
              <a:buNone/>
            </a:pPr>
            <a:r>
              <a:rPr lang="tr-TR" altLang="tr-TR" dirty="0"/>
              <a:t>	Sınav sürecinde bir şeyleri suçlamak yerine kendilerinde yapabilecekleri değişimleri fark etmeliler. </a:t>
            </a:r>
          </a:p>
          <a:p>
            <a:pPr>
              <a:buFont typeface="Wingdings" pitchFamily="2" charset="2"/>
              <a:buNone/>
            </a:pPr>
            <a:r>
              <a:rPr lang="tr-TR" altLang="tr-TR" dirty="0"/>
              <a:t>Örneğin: Düzenli tekrar alışkanlığı</a:t>
            </a:r>
          </a:p>
          <a:p>
            <a:pPr>
              <a:buFont typeface="Wingdings" pitchFamily="2" charset="2"/>
              <a:buNone/>
            </a:pPr>
            <a:r>
              <a:rPr lang="tr-TR" altLang="tr-TR" dirty="0"/>
              <a:t>Düzenli ders çalışma</a:t>
            </a:r>
          </a:p>
          <a:p>
            <a:pPr>
              <a:buFont typeface="Wingdings" pitchFamily="2" charset="2"/>
              <a:buNone/>
            </a:pPr>
            <a:r>
              <a:rPr lang="tr-TR" altLang="tr-TR" dirty="0"/>
              <a:t>Konu eksiklerini belirleme vb.</a:t>
            </a:r>
          </a:p>
          <a:p>
            <a:endParaRPr lang="tr-TR" altLang="tr-TR" dirty="0"/>
          </a:p>
        </p:txBody>
      </p:sp>
    </p:spTree>
    <p:extLst>
      <p:ext uri="{BB962C8B-B14F-4D97-AF65-F5344CB8AC3E}">
        <p14:creationId xmlns:p14="http://schemas.microsoft.com/office/powerpoint/2010/main" val="3668394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idx="1"/>
          </p:nvPr>
        </p:nvSpPr>
        <p:spPr>
          <a:xfrm>
            <a:off x="457200" y="620713"/>
            <a:ext cx="8229600" cy="5505450"/>
          </a:xfrm>
        </p:spPr>
        <p:txBody>
          <a:bodyPr/>
          <a:lstStyle/>
          <a:p>
            <a:r>
              <a:rPr lang="tr-TR" altLang="tr-TR" dirty="0" smtClean="0"/>
              <a:t>sınava </a:t>
            </a:r>
            <a:r>
              <a:rPr lang="tr-TR" altLang="tr-TR" dirty="0"/>
              <a:t>hazırlık sürecinin sorumluluğunu üstümüze almalıyız. </a:t>
            </a:r>
          </a:p>
          <a:p>
            <a:r>
              <a:rPr lang="tr-TR" altLang="tr-TR" u="sng" dirty="0"/>
              <a:t>Başarıda Başarısızlıkta Bize Aittir.</a:t>
            </a:r>
          </a:p>
        </p:txBody>
      </p:sp>
      <p:pic>
        <p:nvPicPr>
          <p:cNvPr id="70660" name="Picture 4" descr="HEDE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2492375"/>
            <a:ext cx="7704856" cy="3456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556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457200" y="620713"/>
            <a:ext cx="8229600" cy="5505450"/>
          </a:xfrm>
        </p:spPr>
        <p:txBody>
          <a:bodyPr/>
          <a:lstStyle/>
          <a:p>
            <a:r>
              <a:rPr lang="tr-TR" altLang="tr-TR" dirty="0"/>
              <a:t>Öğrenciler okulda </a:t>
            </a:r>
            <a:r>
              <a:rPr lang="tr-TR" altLang="tr-TR" dirty="0" smtClean="0"/>
              <a:t>birçok </a:t>
            </a:r>
            <a:r>
              <a:rPr lang="tr-TR" altLang="tr-TR" dirty="0"/>
              <a:t>şey öğrenir. Fakat sınav hakkında </a:t>
            </a:r>
            <a:r>
              <a:rPr lang="tr-TR" altLang="tr-TR" dirty="0" smtClean="0"/>
              <a:t>kendisini </a:t>
            </a:r>
            <a:r>
              <a:rPr lang="tr-TR" altLang="tr-TR" dirty="0"/>
              <a:t>fiziksel, zihinsel ve duygusal olarak  nasıl hazırlayacağını bilemez.</a:t>
            </a:r>
          </a:p>
        </p:txBody>
      </p:sp>
      <p:pic>
        <p:nvPicPr>
          <p:cNvPr id="54278" name="Picture 6" descr="6CAWHWAA6CAEEUO95CAMK0JXVCA5RENA4CAZMN3LTCA7LOS23CA7SB739CA2GLZGICAR52HYNCA87S1GZCA1K2P41CALIVJN4CAO6HIXVCA253WLYCA5LBBUPCASD40XDCA9BE0UKCAPUW4HVCAB4DV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2636838"/>
            <a:ext cx="6481763" cy="33845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5973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a:xfrm>
            <a:off x="457200" y="836613"/>
            <a:ext cx="8229600" cy="5289550"/>
          </a:xfrm>
        </p:spPr>
        <p:txBody>
          <a:bodyPr>
            <a:normAutofit/>
          </a:bodyPr>
          <a:lstStyle/>
          <a:p>
            <a:pPr algn="ctr"/>
            <a:r>
              <a:rPr lang="tr-TR" altLang="tr-TR" sz="2800" b="1" dirty="0">
                <a:solidFill>
                  <a:schemeClr val="accent2">
                    <a:lumMod val="75000"/>
                  </a:schemeClr>
                </a:solidFill>
                <a:effectLst>
                  <a:outerShdw blurRad="38100" dist="38100" dir="2700000" algn="tl">
                    <a:srgbClr val="000000">
                      <a:alpha val="43137"/>
                    </a:srgbClr>
                  </a:outerShdw>
                </a:effectLst>
              </a:rPr>
              <a:t>Motivasyonu arttırmak için şunlar </a:t>
            </a:r>
            <a:r>
              <a:rPr lang="tr-TR" altLang="tr-TR" sz="2800" b="1" dirty="0" smtClean="0">
                <a:solidFill>
                  <a:schemeClr val="accent2">
                    <a:lumMod val="75000"/>
                  </a:schemeClr>
                </a:solidFill>
                <a:effectLst>
                  <a:outerShdw blurRad="38100" dist="38100" dir="2700000" algn="tl">
                    <a:srgbClr val="000000">
                      <a:alpha val="43137"/>
                    </a:srgbClr>
                  </a:outerShdw>
                </a:effectLst>
              </a:rPr>
              <a:t>önerilebilir:</a:t>
            </a:r>
            <a:endParaRPr lang="tr-TR" altLang="tr-TR" sz="2800" b="1" dirty="0">
              <a:solidFill>
                <a:schemeClr val="accent2">
                  <a:lumMod val="75000"/>
                </a:schemeClr>
              </a:solidFill>
              <a:effectLst>
                <a:outerShdw blurRad="38100" dist="38100" dir="2700000" algn="tl">
                  <a:srgbClr val="000000">
                    <a:alpha val="43137"/>
                  </a:srgbClr>
                </a:outerShdw>
              </a:effectLst>
            </a:endParaRPr>
          </a:p>
        </p:txBody>
      </p:sp>
      <p:pic>
        <p:nvPicPr>
          <p:cNvPr id="61444" name="Picture 4" descr="ko_an çocu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2642517"/>
            <a:ext cx="5400005" cy="3306763"/>
          </a:xfrm>
          <a:prstGeom prst="rect">
            <a:avLst/>
          </a:prstGeom>
          <a:ln>
            <a:noFill/>
          </a:ln>
          <a:effectLst>
            <a:softEdge rad="112500"/>
          </a:effectLst>
          <a:extLst/>
        </p:spPr>
      </p:pic>
    </p:spTree>
    <p:extLst>
      <p:ext uri="{BB962C8B-B14F-4D97-AF65-F5344CB8AC3E}">
        <p14:creationId xmlns:p14="http://schemas.microsoft.com/office/powerpoint/2010/main" val="507418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p:txBody>
          <a:bodyPr/>
          <a:lstStyle/>
          <a:p>
            <a:pPr>
              <a:lnSpc>
                <a:spcPct val="90000"/>
              </a:lnSpc>
            </a:pPr>
            <a:endParaRPr lang="tr-TR" altLang="tr-TR" dirty="0"/>
          </a:p>
          <a:p>
            <a:pPr>
              <a:lnSpc>
                <a:spcPct val="90000"/>
              </a:lnSpc>
            </a:pPr>
            <a:endParaRPr lang="tr-TR" altLang="tr-TR" dirty="0"/>
          </a:p>
          <a:p>
            <a:pPr>
              <a:lnSpc>
                <a:spcPct val="90000"/>
              </a:lnSpc>
            </a:pPr>
            <a:endParaRPr lang="tr-TR" altLang="tr-TR" dirty="0"/>
          </a:p>
          <a:p>
            <a:pPr>
              <a:lnSpc>
                <a:spcPct val="90000"/>
              </a:lnSpc>
            </a:pPr>
            <a:endParaRPr lang="tr-TR" altLang="tr-TR" dirty="0"/>
          </a:p>
          <a:p>
            <a:pPr>
              <a:lnSpc>
                <a:spcPct val="90000"/>
              </a:lnSpc>
            </a:pPr>
            <a:endParaRPr lang="tr-TR" altLang="tr-TR" dirty="0"/>
          </a:p>
          <a:p>
            <a:pPr>
              <a:lnSpc>
                <a:spcPct val="90000"/>
              </a:lnSpc>
            </a:pPr>
            <a:endParaRPr lang="tr-TR" altLang="tr-TR" dirty="0"/>
          </a:p>
          <a:p>
            <a:pPr>
              <a:lnSpc>
                <a:spcPct val="90000"/>
              </a:lnSpc>
            </a:pPr>
            <a:endParaRPr lang="tr-TR" altLang="tr-TR" dirty="0"/>
          </a:p>
          <a:p>
            <a:pPr>
              <a:lnSpc>
                <a:spcPct val="90000"/>
              </a:lnSpc>
            </a:pPr>
            <a:endParaRPr lang="tr-TR" altLang="tr-TR" dirty="0"/>
          </a:p>
          <a:p>
            <a:pPr>
              <a:lnSpc>
                <a:spcPct val="90000"/>
              </a:lnSpc>
            </a:pPr>
            <a:endParaRPr lang="tr-TR" altLang="tr-TR" dirty="0"/>
          </a:p>
        </p:txBody>
      </p:sp>
      <p:sp>
        <p:nvSpPr>
          <p:cNvPr id="37890" name="Rectangle 2"/>
          <p:cNvSpPr>
            <a:spLocks noGrp="1" noChangeArrowheads="1"/>
          </p:cNvSpPr>
          <p:nvPr>
            <p:ph type="title"/>
          </p:nvPr>
        </p:nvSpPr>
        <p:spPr/>
        <p:txBody>
          <a:bodyPr/>
          <a:lstStyle/>
          <a:p>
            <a:r>
              <a:rPr lang="tr-TR" altLang="tr-TR" b="1" dirty="0">
                <a:solidFill>
                  <a:schemeClr val="accent1">
                    <a:lumMod val="75000"/>
                  </a:schemeClr>
                </a:solidFill>
              </a:rPr>
              <a:t>Hedef Belirlemek</a:t>
            </a:r>
          </a:p>
        </p:txBody>
      </p:sp>
      <p:pic>
        <p:nvPicPr>
          <p:cNvPr id="37892" name="Picture 4" descr="3_4_11v"/>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211638" y="1700213"/>
            <a:ext cx="4392612" cy="324167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7893" name="Text Box 5"/>
          <p:cNvSpPr txBox="1">
            <a:spLocks noChangeArrowheads="1"/>
          </p:cNvSpPr>
          <p:nvPr/>
        </p:nvSpPr>
        <p:spPr bwMode="auto">
          <a:xfrm>
            <a:off x="755650" y="5084763"/>
            <a:ext cx="79200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tr-TR" altLang="tr-TR"/>
          </a:p>
        </p:txBody>
      </p:sp>
      <p:sp>
        <p:nvSpPr>
          <p:cNvPr id="37894" name="Text Box 6"/>
          <p:cNvSpPr txBox="1">
            <a:spLocks noChangeArrowheads="1"/>
          </p:cNvSpPr>
          <p:nvPr/>
        </p:nvSpPr>
        <p:spPr bwMode="auto">
          <a:xfrm>
            <a:off x="1547663" y="5157788"/>
            <a:ext cx="6985149"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tr-TR" altLang="tr-TR" b="1" dirty="0">
                <a:effectLst>
                  <a:outerShdw blurRad="38100" dist="38100" dir="2700000" algn="tl">
                    <a:srgbClr val="000000">
                      <a:alpha val="43137"/>
                    </a:srgbClr>
                  </a:outerShdw>
                </a:effectLst>
              </a:rPr>
              <a:t>BEN  TÜRKİYENİN EN İYİ  EKONOMİSTİ OLACAĞIM</a:t>
            </a:r>
          </a:p>
        </p:txBody>
      </p:sp>
      <p:sp>
        <p:nvSpPr>
          <p:cNvPr id="37895" name="Text Box 7"/>
          <p:cNvSpPr txBox="1">
            <a:spLocks noChangeArrowheads="1"/>
          </p:cNvSpPr>
          <p:nvPr/>
        </p:nvSpPr>
        <p:spPr bwMode="auto">
          <a:xfrm>
            <a:off x="827088" y="1773238"/>
            <a:ext cx="3024187"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400" dirty="0"/>
              <a:t>İstemek için önce neyi istediğinizi belirleyin, sonra isteklerinizi engelleyen zihinsel frenlerinizi öğreniniz</a:t>
            </a:r>
          </a:p>
        </p:txBody>
      </p:sp>
    </p:spTree>
    <p:extLst>
      <p:ext uri="{BB962C8B-B14F-4D97-AF65-F5344CB8AC3E}">
        <p14:creationId xmlns:p14="http://schemas.microsoft.com/office/powerpoint/2010/main" val="11859421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p:txBody>
          <a:bodyPr>
            <a:normAutofit fontScale="92500" lnSpcReduction="10000"/>
          </a:bodyPr>
          <a:lstStyle/>
          <a:p>
            <a:r>
              <a:rPr lang="tr-TR" altLang="tr-TR" dirty="0"/>
              <a:t>Sınava hazırlanan öğrenciler gitmek istedikleri okulu, okulun kaç puanla aldığını ve bu puanı elde etmek için kaç net gerektiğini bilerek çalışırlarsa kendilerine bir yol haritası çizmiş olurlar. </a:t>
            </a:r>
          </a:p>
          <a:p>
            <a:r>
              <a:rPr lang="tr-TR" altLang="tr-TR" dirty="0"/>
              <a:t>Amacını belirleyen öğrenci bu amaç için neler yapacağını daha fazla netleştirir</a:t>
            </a:r>
            <a:r>
              <a:rPr lang="tr-TR" altLang="tr-TR" dirty="0" smtClean="0"/>
              <a:t>.</a:t>
            </a:r>
          </a:p>
          <a:p>
            <a:r>
              <a:rPr lang="tr-TR" altLang="tr-TR" dirty="0"/>
              <a:t>Sınava hazırlana öğrencilere günlük her çalışması için amaç belirlemedir. Örn:40 dakikalık ders çalışma süresinde hangi konuyu  ne kadar çalışacağı ve kaç soru çözeceğine ilişkin hedefler  belirlemelidir.</a:t>
            </a:r>
          </a:p>
          <a:p>
            <a:endParaRPr lang="tr-TR" altLang="tr-TR" dirty="0"/>
          </a:p>
          <a:p>
            <a:endParaRPr lang="tr-TR" altLang="tr-TR" dirty="0"/>
          </a:p>
        </p:txBody>
      </p:sp>
      <p:sp>
        <p:nvSpPr>
          <p:cNvPr id="45058" name="Rectangle 2"/>
          <p:cNvSpPr>
            <a:spLocks noGrp="1" noChangeArrowheads="1"/>
          </p:cNvSpPr>
          <p:nvPr>
            <p:ph type="title"/>
          </p:nvPr>
        </p:nvSpPr>
        <p:spPr/>
        <p:txBody>
          <a:bodyPr/>
          <a:lstStyle/>
          <a:p>
            <a:r>
              <a:rPr lang="tr-TR" altLang="tr-TR" dirty="0">
                <a:solidFill>
                  <a:schemeClr val="accent1">
                    <a:lumMod val="75000"/>
                  </a:schemeClr>
                </a:solidFill>
              </a:rPr>
              <a:t>Amaç Belirlemek:</a:t>
            </a:r>
          </a:p>
        </p:txBody>
      </p:sp>
    </p:spTree>
    <p:extLst>
      <p:ext uri="{BB962C8B-B14F-4D97-AF65-F5344CB8AC3E}">
        <p14:creationId xmlns:p14="http://schemas.microsoft.com/office/powerpoint/2010/main" val="552508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tr-TR" altLang="tr-TR" b="1" dirty="0">
                <a:solidFill>
                  <a:schemeClr val="accent1">
                    <a:lumMod val="75000"/>
                  </a:schemeClr>
                </a:solidFill>
              </a:rPr>
              <a:t>Kendine İnanmak ve Güvenmek:</a:t>
            </a:r>
          </a:p>
        </p:txBody>
      </p:sp>
      <p:sp>
        <p:nvSpPr>
          <p:cNvPr id="24581" name="AutoShape 5"/>
          <p:cNvSpPr>
            <a:spLocks noChangeArrowheads="1"/>
          </p:cNvSpPr>
          <p:nvPr/>
        </p:nvSpPr>
        <p:spPr bwMode="auto">
          <a:xfrm>
            <a:off x="2916238" y="1125538"/>
            <a:ext cx="5111750" cy="1368425"/>
          </a:xfrm>
          <a:prstGeom prst="cloudCallout">
            <a:avLst>
              <a:gd name="adj1" fmla="val -26491"/>
              <a:gd name="adj2" fmla="val 92111"/>
            </a:avLst>
          </a:prstGeom>
          <a:solidFill>
            <a:srgbClr val="FF33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tr-TR" altLang="tr-TR" sz="3200" b="1" dirty="0"/>
              <a:t>BEN </a:t>
            </a:r>
            <a:r>
              <a:rPr lang="tr-TR" altLang="tr-TR" sz="3200" b="1" dirty="0" err="1" smtClean="0"/>
              <a:t>TEOG’u</a:t>
            </a:r>
            <a:r>
              <a:rPr lang="tr-TR" altLang="tr-TR" sz="3200" b="1" dirty="0" smtClean="0"/>
              <a:t> KAZANACAĞIM</a:t>
            </a:r>
            <a:endParaRPr lang="tr-TR" altLang="tr-TR" sz="3200" b="1" dirty="0"/>
          </a:p>
        </p:txBody>
      </p:sp>
      <p:pic>
        <p:nvPicPr>
          <p:cNvPr id="24586" name="Picture 10" descr="olimpiyatl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3238500"/>
            <a:ext cx="3095625" cy="2706688"/>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p:cNvSpPr txBox="1"/>
          <p:nvPr/>
        </p:nvSpPr>
        <p:spPr>
          <a:xfrm>
            <a:off x="3419872" y="3238500"/>
            <a:ext cx="4608116" cy="2554545"/>
          </a:xfrm>
          <a:prstGeom prst="rect">
            <a:avLst/>
          </a:prstGeom>
          <a:noFill/>
        </p:spPr>
        <p:txBody>
          <a:bodyPr wrap="square" rtlCol="0">
            <a:spAutoFit/>
          </a:bodyPr>
          <a:lstStyle/>
          <a:p>
            <a:pPr marL="609600" indent="-609600" algn="ctr"/>
            <a:r>
              <a:rPr lang="tr-TR" altLang="tr-TR" sz="3200" dirty="0"/>
              <a:t>Başarılı olan insanlar daha işe başlamadan  “bu işi başaracağım” diyen kişilerdir.</a:t>
            </a:r>
          </a:p>
        </p:txBody>
      </p:sp>
    </p:spTree>
    <p:extLst>
      <p:ext uri="{BB962C8B-B14F-4D97-AF65-F5344CB8AC3E}">
        <p14:creationId xmlns:p14="http://schemas.microsoft.com/office/powerpoint/2010/main" val="877804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a:xfrm>
            <a:off x="1547664" y="1481328"/>
            <a:ext cx="6624786" cy="4525963"/>
          </a:xfrm>
        </p:spPr>
        <p:txBody>
          <a:bodyPr/>
          <a:lstStyle/>
          <a:p>
            <a:pPr algn="ctr"/>
            <a:r>
              <a:rPr lang="tr-TR" altLang="tr-TR" dirty="0" smtClean="0"/>
              <a:t>derslerden </a:t>
            </a:r>
            <a:r>
              <a:rPr lang="tr-TR" altLang="tr-TR" dirty="0"/>
              <a:t>korkmak yerine</a:t>
            </a:r>
            <a:r>
              <a:rPr lang="tr-TR" altLang="tr-TR" b="1" dirty="0"/>
              <a:t> </a:t>
            </a:r>
            <a:r>
              <a:rPr lang="tr-TR" altLang="tr-TR" dirty="0" smtClean="0"/>
              <a:t>başaracağın yönünde kendine  güvenmelisin </a:t>
            </a:r>
            <a:r>
              <a:rPr lang="tr-TR" altLang="tr-TR" dirty="0" smtClean="0">
                <a:sym typeface="Wingdings" panose="05000000000000000000" pitchFamily="2" charset="2"/>
              </a:rPr>
              <a:t></a:t>
            </a:r>
            <a:endParaRPr lang="tr-TR" altLang="tr-TR" dirty="0"/>
          </a:p>
          <a:p>
            <a:endParaRPr lang="tr-TR" altLang="tr-TR" dirty="0"/>
          </a:p>
        </p:txBody>
      </p:sp>
      <p:sp>
        <p:nvSpPr>
          <p:cNvPr id="46082" name="Rectangle 2"/>
          <p:cNvSpPr>
            <a:spLocks noGrp="1" noChangeArrowheads="1"/>
          </p:cNvSpPr>
          <p:nvPr>
            <p:ph type="title"/>
          </p:nvPr>
        </p:nvSpPr>
        <p:spPr/>
        <p:txBody>
          <a:bodyPr>
            <a:normAutofit fontScale="90000"/>
          </a:bodyPr>
          <a:lstStyle/>
          <a:p>
            <a:r>
              <a:rPr lang="tr-TR" altLang="tr-TR" b="1" dirty="0">
                <a:solidFill>
                  <a:schemeClr val="accent1">
                    <a:lumMod val="75000"/>
                  </a:schemeClr>
                </a:solidFill>
              </a:rPr>
              <a:t>Kendine İnanmak ve Güvenmek:</a:t>
            </a:r>
          </a:p>
        </p:txBody>
      </p:sp>
      <p:pic>
        <p:nvPicPr>
          <p:cNvPr id="46084" name="Picture 4" descr="2ea09e796de3d709a39a0b6aefab5b7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3800" y="2852738"/>
            <a:ext cx="3168650" cy="3268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02693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127</TotalTime>
  <Words>591</Words>
  <Application>Microsoft Office PowerPoint</Application>
  <PresentationFormat>Ekran Gösterisi (4:3)</PresentationFormat>
  <Paragraphs>91</Paragraphs>
  <Slides>19</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0</vt:i4>
      </vt:variant>
      <vt:variant>
        <vt:lpstr>Slayt Başlıkları</vt:lpstr>
      </vt:variant>
      <vt:variant>
        <vt:i4>19</vt:i4>
      </vt:variant>
    </vt:vector>
  </HeadingPairs>
  <TitlesOfParts>
    <vt:vector size="20" baseType="lpstr">
      <vt:lpstr>Kalabalık</vt:lpstr>
      <vt:lpstr>BEN BU SINAVI KAZANMAK İSTİYORUM</vt:lpstr>
      <vt:lpstr>PowerPoint Sunusu</vt:lpstr>
      <vt:lpstr>PowerPoint Sunusu</vt:lpstr>
      <vt:lpstr>PowerPoint Sunusu</vt:lpstr>
      <vt:lpstr>PowerPoint Sunusu</vt:lpstr>
      <vt:lpstr>Hedef Belirlemek</vt:lpstr>
      <vt:lpstr>Amaç Belirlemek:</vt:lpstr>
      <vt:lpstr>Kendine İnanmak ve Güvenmek:</vt:lpstr>
      <vt:lpstr>Kendine İnanmak ve Güvenmek:</vt:lpstr>
      <vt:lpstr>Kendi Kendine Olumlu Telkinlerde Bulunmak:</vt:lpstr>
      <vt:lpstr>Kendi Kendine Olumlu Telkinlerde Bulunmak:</vt:lpstr>
      <vt:lpstr>İşin Sonunu Düşünmek:</vt:lpstr>
      <vt:lpstr>Başarı Hikayeleri Okuma:</vt:lpstr>
      <vt:lpstr>PowerPoint Sunusu</vt:lpstr>
      <vt:lpstr>PowerPoint Sunusu</vt:lpstr>
      <vt:lpstr>Başarı Hikayeleri Okuma:</vt:lpstr>
      <vt:lpstr>            SAĞIR KAPLUMBAĞA</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 BU SINAVI KAZANMAK İSTİYORUM</dc:title>
  <dc:creator>BURCU</dc:creator>
  <cp:lastModifiedBy>BURCU</cp:lastModifiedBy>
  <cp:revision>7</cp:revision>
  <dcterms:created xsi:type="dcterms:W3CDTF">2017-04-19T06:32:55Z</dcterms:created>
  <dcterms:modified xsi:type="dcterms:W3CDTF">2017-04-19T08:52:25Z</dcterms:modified>
</cp:coreProperties>
</file>