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36"/>
  </p:notesMasterIdLst>
  <p:handoutMasterIdLst>
    <p:handoutMasterId r:id="rId37"/>
  </p:handoutMasterIdLst>
  <p:sldIdLst>
    <p:sldId id="256" r:id="rId8"/>
    <p:sldId id="258" r:id="rId9"/>
    <p:sldId id="259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6" r:id="rId30"/>
    <p:sldId id="288" r:id="rId31"/>
    <p:sldId id="292" r:id="rId32"/>
    <p:sldId id="293" r:id="rId33"/>
    <p:sldId id="294" r:id="rId34"/>
    <p:sldId id="295" r:id="rId35"/>
  </p:sldIdLst>
  <p:sldSz cx="9144000" cy="6858000" type="screen4x3"/>
  <p:notesSz cx="6797675" cy="9928225"/>
  <p:embeddedFontLst>
    <p:embeddedFont>
      <p:font typeface="Century Schoolbook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CE9E-1843-40A8-943A-BBFAA457EC93}" type="datetime10">
              <a:rPr lang="tr-TR" smtClean="0"/>
              <a:pPr/>
              <a:t>11:26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D364-971C-4934-BD56-F54135E75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716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AB38C0-EAB8-4596-8B05-BC59EB6FCE15}" type="datetime10">
              <a:rPr lang="tr-TR" smtClean="0"/>
              <a:pPr/>
              <a:t>11:26</a:t>
            </a:fld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489379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Başlıklı İçeri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0752F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C3AE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BDCAE9"/>
              </a:buClr>
              <a:buSzPts val="612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Başlıklı Resim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895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66700" algn="l" rtl="0">
              <a:spcBef>
                <a:spcPts val="200"/>
              </a:spcBef>
              <a:spcAft>
                <a:spcPts val="0"/>
              </a:spcAft>
              <a:buClr>
                <a:srgbClr val="E0752F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62889" algn="l" rtl="0">
              <a:spcBef>
                <a:spcPts val="180"/>
              </a:spcBef>
              <a:spcAft>
                <a:spcPts val="0"/>
              </a:spcAft>
              <a:buClr>
                <a:srgbClr val="FEC3AE"/>
              </a:buClr>
              <a:buSzPts val="54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67461" algn="l" rtl="0">
              <a:spcBef>
                <a:spcPts val="180"/>
              </a:spcBef>
              <a:spcAft>
                <a:spcPts val="0"/>
              </a:spcAft>
              <a:buClr>
                <a:srgbClr val="BDCAE9"/>
              </a:buClr>
              <a:buSzPts val="612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Dikey Başlık ve Meti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Başlık, Dikey Meti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None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None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Bölüm Üstbilgisi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E0752F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EC3AE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DCAE9"/>
              </a:buClr>
              <a:buSzPts val="95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Shape 1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" name="Shape 3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" name="Shape 3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7" name="Shape 7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Shape 9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" name="Shape 95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" name="Shape 96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" name="Shape 99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Shape 121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Shape 12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6" name="Shape 126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Shape 132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hape 14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Shape 14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Shape 147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9" name="Shape 149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Shape 15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Shape 16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6" name="Shape 16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Shape 168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Shape 16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Century Schoolbook"/>
              <a:buNone/>
            </a:pPr>
            <a: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65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65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65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65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65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79387" y="188912"/>
            <a:ext cx="8713787" cy="64801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 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GENÇLER BAĞIMLI DEĞİL,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3200" b="1" i="0" u="none" strike="noStrike" cap="none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       BAĞIMSIZ OLMALI!”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         </a:t>
            </a:r>
            <a:endParaRPr dirty="0"/>
          </a:p>
        </p:txBody>
      </p:sp>
      <p:sp>
        <p:nvSpPr>
          <p:cNvPr id="190" name="Shape 190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787900" y="4365625"/>
            <a:ext cx="3671887" cy="223202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B612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Schoolbook"/>
              <a:buNone/>
            </a:pPr>
            <a:r>
              <a:rPr lang="en-US" sz="1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VAN HALK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Schoolbook"/>
              <a:buNone/>
            </a:pPr>
            <a:r>
              <a:rPr lang="en-US" sz="1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SAĞLIĞI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Schoolbook"/>
              <a:buNone/>
            </a:pPr>
            <a:r>
              <a:rPr lang="en-US" sz="1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MÜDÜRLÜĞÜ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pic>
        <p:nvPicPr>
          <p:cNvPr id="288" name="Shape 288" descr="Resim 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76250"/>
            <a:ext cx="7561262" cy="532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 rot="5400000">
            <a:off x="7149306" y="3896518"/>
            <a:ext cx="32004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295" name="Shape 295" descr="Resim 0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549275"/>
            <a:ext cx="7632700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 rot="5400000">
            <a:off x="7149306" y="3896518"/>
            <a:ext cx="32004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pic>
        <p:nvPicPr>
          <p:cNvPr id="302" name="Shape 302" descr="Resim 0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333375"/>
            <a:ext cx="7777162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68312" y="339725"/>
            <a:ext cx="817245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Schoolbook"/>
              <a:buNone/>
            </a:pPr>
            <a:r>
              <a:rPr lang="en-US" sz="32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BAĞIMLILIK NASIL GELİŞİR?</a:t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2843212" y="6381750"/>
            <a:ext cx="31765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33400" y="1752600"/>
            <a:ext cx="3838575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Belki kullanabilirim”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“Korku ve merak”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“Bir kereden bir şey olmaz”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“Bir daha asla”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“Ben bağımlı olmam”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“İstersem bırakırım”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3657600" y="5410200"/>
            <a:ext cx="1219200" cy="333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5157787" y="1676400"/>
            <a:ext cx="3659187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Bıraktım, bir daha başlamam”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“Artık bırakacağım”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“Bırakmak zorundayım”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“Bu meret bırakılmaz ki”</a:t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4114800" y="3276600"/>
            <a:ext cx="990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6443662" y="4724400"/>
            <a:ext cx="381000" cy="4429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443662" y="4076700"/>
            <a:ext cx="381000" cy="4429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477000" y="3505200"/>
            <a:ext cx="381000" cy="4429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524000" y="2133600"/>
            <a:ext cx="457200" cy="519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524000" y="2819400"/>
            <a:ext cx="457200" cy="519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524000" y="3581400"/>
            <a:ext cx="457200" cy="519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547812" y="4292600"/>
            <a:ext cx="457200" cy="519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547812" y="5084762"/>
            <a:ext cx="457200" cy="519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124200" y="6453187"/>
            <a:ext cx="2895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4294967295"/>
          </p:nvPr>
        </p:nvSpPr>
        <p:spPr>
          <a:xfrm>
            <a:off x="0" y="9080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MADDEYİ KULLANMAYA YENİ BAŞLAYAN KİŞİ İÇİN HER ŞEYİN 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BİTTİĞİNİ DÜŞÜNMEK YANLIŞTIR.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 AŞAMADA BAĞIMLILIK SÜRECİNİN İYİ BİLİNMESİ,MADDE BAĞIMLILIĞININ ÖNLENMESİNDE ÖNEMLİ BİR BASAMAKTIR.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entury Schoolbook"/>
              <a:buNone/>
            </a:pPr>
            <a:r>
              <a:rPr lang="en-US" sz="30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MADDENİN ZARARLARI</a:t>
            </a:r>
            <a:r>
              <a:rPr lang="en-US" sz="3000" b="0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Noto Sans Symbols"/>
              <a:buNone/>
            </a:pPr>
            <a:r>
              <a:rPr lang="en-US" sz="43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Uyuşturucu maddeleri uzun süre kullananların </a:t>
            </a:r>
            <a:r>
              <a:rPr lang="en-US" sz="4300" b="0" i="0" u="sng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beyin hücrelerinde hasar oluşur ve akıl hastalıkları yaşanabilir</a:t>
            </a:r>
            <a:r>
              <a:rPr lang="en-US" sz="4300" b="0" i="0" u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</p:txBody>
      </p:sp>
      <p:pic>
        <p:nvPicPr>
          <p:cNvPr id="342" name="Shape 342" descr="madde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52400"/>
            <a:ext cx="25908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0" y="-26987"/>
            <a:ext cx="9144000" cy="6858000"/>
          </a:xfrm>
          <a:prstGeom prst="rect">
            <a:avLst/>
          </a:prstGeom>
          <a:gradFill>
            <a:gsLst>
              <a:gs pos="0">
                <a:srgbClr val="FFFFD0"/>
              </a:gs>
              <a:gs pos="50000">
                <a:srgbClr val="FFFF66"/>
              </a:gs>
              <a:gs pos="100000">
                <a:srgbClr val="FFFFD0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Shape 348" descr="CNS0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1908175" y="765175"/>
            <a:ext cx="2519362" cy="2160587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entury Schoolbook"/>
              <a:buNone/>
            </a:pPr>
            <a:r>
              <a:rPr lang="en-US" sz="30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MADDENİN ZARARLARI</a:t>
            </a:r>
            <a:r>
              <a:rPr lang="en-US" sz="3000" b="0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395287" y="1981200"/>
            <a:ext cx="82804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1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•"/>
            </a:pP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Bağımlılarda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beliren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ilk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olgu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akıl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sinir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hastalıkları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bunlarla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ilgili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bozukluklardır</a:t>
            </a:r>
            <a:r>
              <a:rPr lang="en-US" sz="26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•"/>
            </a:pP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Erken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bunama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şuur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kaybı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uykusuzluk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felçler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smtClean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sayıklama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saçmalama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akıl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dışı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davranışlar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halüsinasyon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vehim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hayal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görme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işitme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vs. ) lar,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hafıza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6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kayıpları</a:t>
            </a:r>
            <a:r>
              <a:rPr lang="en-US" sz="26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0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828800"/>
            <a:ext cx="102870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entury Schoolbook"/>
              <a:buNone/>
            </a:pPr>
            <a:r>
              <a:rPr lang="en-US" sz="30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MADDENİN ZARARLARI</a:t>
            </a:r>
            <a:r>
              <a:rPr lang="en-US" sz="3000" b="0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539552" y="90872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dirty="0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tr-TR" sz="2400" b="1" i="0" u="none" dirty="0" smtClean="0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	</a:t>
            </a:r>
            <a:r>
              <a:rPr lang="en-US" sz="2400" b="1" i="0" u="none" dirty="0" smtClean="0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Sindirim</a:t>
            </a:r>
            <a:r>
              <a:rPr lang="en-US" sz="2400" b="1" i="0" u="none" dirty="0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Sisteminde</a:t>
            </a:r>
            <a:r>
              <a:rPr lang="en-US" sz="2400" b="1" i="0" u="none" dirty="0">
                <a:solidFill>
                  <a:srgbClr val="777C8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</a:t>
            </a:r>
            <a:endParaRPr sz="2400" b="1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Bulantı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kusma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karın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ağrıları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kabızlık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ishal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mide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bağırsak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spazmları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kanama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yaraları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gastrit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ülser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vs. </a:t>
            </a:r>
            <a:endParaRPr lang="tr-TR" sz="2400" b="1" i="0" u="none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indent="-273050">
              <a:buNone/>
            </a:pPr>
            <a:r>
              <a:rPr lang="tr-TR" b="1" dirty="0" smtClean="0">
                <a:solidFill>
                  <a:srgbClr val="777C84"/>
                </a:solidFill>
              </a:rPr>
              <a:t>		</a:t>
            </a:r>
          </a:p>
          <a:p>
            <a:pPr marL="273050" indent="-273050">
              <a:buNone/>
            </a:pPr>
            <a:r>
              <a:rPr lang="tr-TR" b="1" dirty="0" smtClean="0">
                <a:solidFill>
                  <a:srgbClr val="777C84"/>
                </a:solidFill>
              </a:rPr>
              <a:t>		</a:t>
            </a:r>
            <a:r>
              <a:rPr lang="en-US" b="1" dirty="0" err="1" smtClean="0">
                <a:solidFill>
                  <a:srgbClr val="777C84"/>
                </a:solidFill>
              </a:rPr>
              <a:t>Karaciğer</a:t>
            </a:r>
            <a:r>
              <a:rPr lang="en-US" b="1" dirty="0" smtClean="0">
                <a:solidFill>
                  <a:srgbClr val="777C84"/>
                </a:solidFill>
              </a:rPr>
              <a:t> </a:t>
            </a:r>
            <a:r>
              <a:rPr lang="en-US" b="1" dirty="0" err="1">
                <a:solidFill>
                  <a:srgbClr val="777C84"/>
                </a:solidFill>
              </a:rPr>
              <a:t>ve</a:t>
            </a:r>
            <a:r>
              <a:rPr lang="en-US" b="1" dirty="0">
                <a:solidFill>
                  <a:srgbClr val="777C84"/>
                </a:solidFill>
              </a:rPr>
              <a:t> </a:t>
            </a:r>
            <a:r>
              <a:rPr lang="en-US" b="1" dirty="0" err="1">
                <a:solidFill>
                  <a:srgbClr val="777C84"/>
                </a:solidFill>
              </a:rPr>
              <a:t>Böbreklerde</a:t>
            </a:r>
            <a:r>
              <a:rPr lang="en-US" b="1" dirty="0"/>
              <a:t>: </a:t>
            </a:r>
            <a:endParaRPr lang="tr-TR" b="1" dirty="0"/>
          </a:p>
          <a:p>
            <a:pPr marL="273050" indent="-273050">
              <a:buNone/>
            </a:pPr>
            <a:r>
              <a:rPr lang="en-US" sz="2200" b="1" dirty="0" err="1">
                <a:solidFill>
                  <a:schemeClr val="tx1"/>
                </a:solidFill>
              </a:rPr>
              <a:t>karaciğerde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yetersizlik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yağlanma</a:t>
            </a:r>
            <a:r>
              <a:rPr lang="en-US" sz="2200" b="1" dirty="0">
                <a:solidFill>
                  <a:schemeClr val="tx1"/>
                </a:solidFill>
              </a:rPr>
              <a:t> ,</a:t>
            </a:r>
            <a:r>
              <a:rPr lang="en-US" sz="2200" b="1" dirty="0" err="1" smtClean="0">
                <a:solidFill>
                  <a:schemeClr val="tx1"/>
                </a:solidFill>
              </a:rPr>
              <a:t>sertleşme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b="1" dirty="0" err="1" smtClean="0">
                <a:solidFill>
                  <a:schemeClr val="tx1"/>
                </a:solidFill>
              </a:rPr>
              <a:t>siroz</a:t>
            </a:r>
            <a:r>
              <a:rPr lang="en-US" sz="2200" b="1" dirty="0" smtClean="0">
                <a:solidFill>
                  <a:schemeClr val="tx1"/>
                </a:solidFill>
              </a:rPr>
              <a:t>) </a:t>
            </a:r>
            <a:endParaRPr lang="tr-TR" sz="2200" b="1" dirty="0" smtClean="0">
              <a:solidFill>
                <a:schemeClr val="tx1"/>
              </a:solidFill>
            </a:endParaRPr>
          </a:p>
          <a:p>
            <a:pPr marL="1187450" lvl="2" indent="-273050">
              <a:spcBef>
                <a:spcPts val="0"/>
              </a:spcBef>
              <a:buNone/>
            </a:pPr>
            <a:endParaRPr lang="tr-TR" b="1" dirty="0" smtClean="0">
              <a:solidFill>
                <a:srgbClr val="777C84"/>
              </a:solidFill>
            </a:endParaRPr>
          </a:p>
          <a:p>
            <a:pPr marL="1187450" lvl="2" indent="-27305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777C84"/>
                </a:solidFill>
              </a:rPr>
              <a:t>Solunum</a:t>
            </a:r>
            <a:r>
              <a:rPr lang="en-US" sz="2400" b="1" dirty="0" smtClean="0">
                <a:solidFill>
                  <a:srgbClr val="777C84"/>
                </a:solidFill>
              </a:rPr>
              <a:t> </a:t>
            </a:r>
            <a:r>
              <a:rPr lang="en-US" sz="2400" b="1" dirty="0" err="1">
                <a:solidFill>
                  <a:srgbClr val="777C84"/>
                </a:solidFill>
              </a:rPr>
              <a:t>Sisteminde</a:t>
            </a:r>
            <a:r>
              <a:rPr lang="en-US" sz="2400" b="1" dirty="0">
                <a:solidFill>
                  <a:srgbClr val="777C84"/>
                </a:solidFill>
              </a:rPr>
              <a:t>: </a:t>
            </a:r>
            <a:endParaRPr lang="en-US" sz="2400" b="1" dirty="0"/>
          </a:p>
          <a:p>
            <a:pPr marL="273050" lvl="0" indent="-273050">
              <a:buNone/>
            </a:pPr>
            <a:r>
              <a:rPr lang="en-US" b="1" dirty="0"/>
              <a:t>    </a:t>
            </a:r>
            <a:r>
              <a:rPr lang="en-US" b="1" dirty="0" err="1"/>
              <a:t>Nefes</a:t>
            </a:r>
            <a:r>
              <a:rPr lang="en-US" b="1" dirty="0"/>
              <a:t> </a:t>
            </a:r>
            <a:r>
              <a:rPr lang="en-US" b="1" dirty="0" err="1"/>
              <a:t>darlığı</a:t>
            </a:r>
            <a:r>
              <a:rPr lang="en-US" b="1" dirty="0"/>
              <a:t>, </a:t>
            </a:r>
            <a:r>
              <a:rPr lang="en-US" b="1" dirty="0" err="1"/>
              <a:t>öksürük</a:t>
            </a:r>
            <a:r>
              <a:rPr lang="en-US" b="1" dirty="0"/>
              <a:t>, </a:t>
            </a:r>
            <a:r>
              <a:rPr lang="en-US" b="1" dirty="0" err="1"/>
              <a:t>boğulma</a:t>
            </a:r>
            <a:r>
              <a:rPr lang="en-US" b="1" dirty="0"/>
              <a:t> </a:t>
            </a:r>
            <a:r>
              <a:rPr lang="en-US" b="1" dirty="0" err="1"/>
              <a:t>hissi</a:t>
            </a:r>
            <a:r>
              <a:rPr lang="en-US" b="1" dirty="0"/>
              <a:t>,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yolla</a:t>
            </a:r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sıkışmaları</a:t>
            </a:r>
            <a:r>
              <a:rPr lang="en-US" b="1" dirty="0"/>
              <a:t>, </a:t>
            </a:r>
            <a:r>
              <a:rPr lang="en-US" b="1" dirty="0" err="1"/>
              <a:t>solunum</a:t>
            </a:r>
            <a:r>
              <a:rPr lang="en-US" b="1" dirty="0"/>
              <a:t> </a:t>
            </a:r>
            <a:r>
              <a:rPr lang="en-US" b="1" dirty="0" err="1"/>
              <a:t>felçleri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ölümler</a:t>
            </a:r>
            <a:endParaRPr lang="en-US"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00"/>
              <a:buFont typeface="Century Schoolbook"/>
              <a:buNone/>
            </a:pPr>
            <a:r>
              <a:rPr lang="en-US" sz="4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BAĞIMLI OLAN </a:t>
            </a:r>
            <a:r>
              <a:rPr lang="tr-TR" sz="49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		</a:t>
            </a:r>
            <a:r>
              <a:rPr lang="en-US" sz="49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KİŞİNİN</a:t>
            </a:r>
            <a:r>
              <a:rPr lang="en-US" sz="4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</a:t>
            </a:r>
            <a:endParaRPr dirty="0"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6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Kendine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güveni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azalır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Kendini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kontrolü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zayıflar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İnsani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prensipleri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yok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olmaya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başlar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İdealleri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geleceği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ile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ilgili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ümitleri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yıkılır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Kullandığı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maddeler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vücudunun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savunma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mekanizmasını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yok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edip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bağışıklık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sistemini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zayıflatır</a:t>
            </a:r>
            <a:r>
              <a:rPr lang="en-US" sz="2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sng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sng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19</a:t>
            </a:fld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entury Schoolbook"/>
              <a:buNone/>
            </a:pPr>
            <a:r>
              <a:rPr lang="en-US" sz="36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 BAĞIMLILIĞI NEDİR?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 ;</a:t>
            </a: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kötüye kullanım ve bağımlılığa yol açabilecek, değişik yollardan alınabilen,duygudurum, algılama, biliş ve diğer beyin işlevlerinde değişiklik yaratan her türlü kimyasaldır.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Bağımlılık;</a:t>
            </a: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Herhangi bir maddenin tedavi amaçlı olmaksızın,fizyolojik bir ihtiyaca cevap vermeden giderek artan miktarlarda kullanılmasıdır.</a:t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3124200" y="6669087"/>
            <a:ext cx="2895600" cy="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Schoolbook"/>
              <a:buNone/>
            </a:pPr>
            <a:r>
              <a:rPr lang="en-US" sz="40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BÖYLECE BAĞIMLI OLAN KİŞİ;</a:t>
            </a: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95287" y="1557337"/>
            <a:ext cx="8229600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Maddeyi alabilmek için önce mevcut parasını bitirir,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Çevresindeki insanların değerli eşyalarını ve paralarını çalmaya başlar,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Hırsızlık,gasp,yankesicilik vb. suçlara karışır,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Suç işlerken yakalanır ve özgürlüğünü kaybeder,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Maddenin vücuduna verdiği zarardan dolayı sağlığını ve en sonunda da hayatını kaybeder.</a:t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20</a:t>
            </a:fld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entury Schoolbook"/>
              <a:buNone/>
            </a:pPr>
            <a:r>
              <a:rPr lang="en-US" sz="30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DOĞRU ZANNEDİLEN YANLIŞLAR:</a:t>
            </a: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Benim iraden güçlüdür.”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“Ben bağımlı olmam.”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“Ben kontrol edebilirim.”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“Bir kere kullanmaktan bir şey olmaz.”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“Ara sıra kullanmakla bir şey olmaz.”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“Sadece  zayıf bireyler bağımlı olur.”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“Herkes kullanıyor bir şey olmuyor.”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“Madde,sadece kullanan kişiye zarar verir.”</a:t>
            </a:r>
            <a:endParaRPr/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21</a:t>
            </a:fld>
            <a:endParaRPr/>
          </a:p>
        </p:txBody>
      </p:sp>
      <p:sp>
        <p:nvSpPr>
          <p:cNvPr id="398" name="Shape 398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Schoolbook"/>
              <a:buNone/>
            </a:pPr>
            <a:r>
              <a:rPr lang="en-US" sz="32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 KULLANIMINDA İLK TEKLİFİ KİM YAPAR?</a:t>
            </a:r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4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2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İnsanı maddeyle tanıştıran kişi mutlaka onu çok iyi tanıyan ve bilen bir kişidir.Hatta onun </a:t>
            </a:r>
            <a:r>
              <a:rPr lang="en-US" sz="32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“dostum,can      dostum,kankam,kan kardeşim” </a:t>
            </a:r>
            <a:r>
              <a:rPr lang="en-US" sz="32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dediği bir arkadaşıdır.</a:t>
            </a:r>
            <a:endParaRPr/>
          </a:p>
          <a:p>
            <a:pPr marL="273050" marR="0" lvl="0" indent="-13081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32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406" name="Shape 406"/>
          <p:cNvSpPr txBox="1"/>
          <p:nvPr/>
        </p:nvSpPr>
        <p:spPr>
          <a:xfrm rot="5400000">
            <a:off x="7088187" y="3835400"/>
            <a:ext cx="32004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661987" y="83671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entury Schoolbook"/>
              <a:buNone/>
            </a:pPr>
            <a:r>
              <a:rPr lang="en-US" sz="30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 KULLANIMI İLK DEFA NASIL TEKLİF EDİLİR?</a:t>
            </a: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204787" y="2135375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kereden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şey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olma.Bağımlılık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yapmaz,al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iç.Bir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şey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kaybetmezsin.Zaten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de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merak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ediyorsun.Bak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almazsan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bizi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kırarsın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,”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gibi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cümlelerle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gençler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bir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kereliğine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kullanmaya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ikna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edilmeye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çalışılır</a:t>
            </a:r>
            <a:r>
              <a:rPr lang="en-US" sz="2400" b="1" i="0" u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lang="tr-TR" sz="2400" b="1" i="0" u="none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endParaRPr lang="tr-TR" b="1" dirty="0"/>
          </a:p>
          <a:p>
            <a:pPr marL="273050" lvl="0" indent="-273050">
              <a:buFont typeface="Noto Sans Symbols"/>
              <a:buChar char="➢"/>
            </a:pPr>
            <a:r>
              <a:rPr lang="en-US" b="1" dirty="0"/>
              <a:t>“</a:t>
            </a:r>
            <a:r>
              <a:rPr lang="en-US" b="1" dirty="0" err="1"/>
              <a:t>Bak</a:t>
            </a:r>
            <a:r>
              <a:rPr lang="en-US" b="1" dirty="0"/>
              <a:t> ben </a:t>
            </a:r>
            <a:r>
              <a:rPr lang="en-US" b="1" dirty="0" err="1"/>
              <a:t>kullanıyorum.Bak</a:t>
            </a:r>
            <a:r>
              <a:rPr lang="en-US" b="1" dirty="0"/>
              <a:t>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kişiler</a:t>
            </a:r>
            <a:r>
              <a:rPr lang="en-US" b="1" dirty="0"/>
              <a:t> de </a:t>
            </a:r>
            <a:r>
              <a:rPr lang="en-US" b="1" dirty="0" err="1"/>
              <a:t>kullanıyor</a:t>
            </a:r>
            <a:r>
              <a:rPr lang="en-US" b="1" dirty="0"/>
              <a:t>.” </a:t>
            </a:r>
            <a:r>
              <a:rPr lang="en-US" b="1" dirty="0" err="1"/>
              <a:t>gibi</a:t>
            </a:r>
            <a:r>
              <a:rPr lang="en-US" b="1" dirty="0"/>
              <a:t> </a:t>
            </a:r>
            <a:r>
              <a:rPr lang="en-US" b="1" dirty="0" err="1"/>
              <a:t>sözlerle</a:t>
            </a:r>
            <a:r>
              <a:rPr lang="en-US" b="1" dirty="0"/>
              <a:t> </a:t>
            </a:r>
            <a:r>
              <a:rPr lang="en-US" b="1" dirty="0" err="1"/>
              <a:t>özdeşlik</a:t>
            </a:r>
            <a:r>
              <a:rPr lang="en-US" b="1" dirty="0"/>
              <a:t> </a:t>
            </a:r>
            <a:r>
              <a:rPr lang="en-US" b="1" dirty="0" err="1"/>
              <a:t>kurulur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güven</a:t>
            </a:r>
            <a:r>
              <a:rPr lang="en-US" b="1" dirty="0"/>
              <a:t> </a:t>
            </a:r>
            <a:r>
              <a:rPr lang="en-US" b="1" dirty="0" err="1"/>
              <a:t>telkin</a:t>
            </a:r>
            <a:r>
              <a:rPr lang="en-US" b="1" dirty="0"/>
              <a:t> </a:t>
            </a:r>
            <a:r>
              <a:rPr lang="en-US" b="1" dirty="0" err="1"/>
              <a:t>edilir</a:t>
            </a:r>
            <a:r>
              <a:rPr lang="en-US" b="1" dirty="0"/>
              <a:t>.</a:t>
            </a:r>
            <a:endParaRPr lang="en-US" dirty="0"/>
          </a:p>
          <a:p>
            <a:pPr marL="273050" lvl="0" indent="-166370">
              <a:buNone/>
            </a:pPr>
            <a:endParaRPr lang="en-US" b="1" dirty="0"/>
          </a:p>
          <a:p>
            <a:pPr marL="273050" lvl="0" indent="-273050">
              <a:buFont typeface="Noto Sans Symbols"/>
              <a:buChar char="➢"/>
            </a:pPr>
            <a:r>
              <a:rPr lang="en-US" b="1" dirty="0" err="1"/>
              <a:t>Madde</a:t>
            </a:r>
            <a:r>
              <a:rPr lang="en-US" b="1" dirty="0"/>
              <a:t> </a:t>
            </a:r>
            <a:r>
              <a:rPr lang="en-US" b="1" dirty="0" err="1"/>
              <a:t>teklif</a:t>
            </a:r>
            <a:r>
              <a:rPr lang="en-US" b="1" dirty="0"/>
              <a:t> </a:t>
            </a:r>
            <a:r>
              <a:rPr lang="en-US" b="1" dirty="0" err="1"/>
              <a:t>edilirken</a:t>
            </a:r>
            <a:r>
              <a:rPr lang="en-US" b="1" dirty="0"/>
              <a:t> </a:t>
            </a:r>
            <a:r>
              <a:rPr lang="en-US" b="1" dirty="0" err="1"/>
              <a:t>genelde</a:t>
            </a:r>
            <a:r>
              <a:rPr lang="en-US" b="1" dirty="0"/>
              <a:t> </a:t>
            </a:r>
            <a:r>
              <a:rPr lang="en-US" b="1" dirty="0" err="1"/>
              <a:t>bedava</a:t>
            </a:r>
            <a:r>
              <a:rPr lang="en-US" b="1" dirty="0"/>
              <a:t> </a:t>
            </a:r>
            <a:r>
              <a:rPr lang="en-US" b="1" dirty="0" err="1"/>
              <a:t>verilir</a:t>
            </a:r>
            <a:r>
              <a:rPr lang="en-US" b="1" dirty="0"/>
              <a:t>. </a:t>
            </a:r>
            <a:endParaRPr lang="en-US" dirty="0"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endParaRPr dirty="0" smtClean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endParaRPr dirty="0" smtClean="0"/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Schoolbook"/>
              <a:buNone/>
            </a:pPr>
            <a:r>
              <a:rPr lang="en-US" sz="32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MADDE KULLANIMINI REDDEDEN GENCİ BEKLEYEN KLİŞE CÜMLELER</a:t>
            </a: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Yağcılık:”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 gidince buranın tadı tuzu kaçar.”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Yalnız Bırakma:”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Eğer gidersen bir daha yüzüne bakmam.”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Yalvarma-Acındırma:”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 olur hatrım için bir kez…Beni bırakma.”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Ödül Vadetme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:”Bak bunu yaparsan seni o kızla/erkekle tanıştıracağım.”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Aşağılama:”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Hadi süt çocuğu sen de! Ana kuzusu.”</a:t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24</a:t>
            </a:fld>
            <a:endParaRPr/>
          </a:p>
        </p:txBody>
      </p:sp>
      <p:sp>
        <p:nvSpPr>
          <p:cNvPr id="437" name="Shape 437"/>
          <p:cNvSpPr txBox="1"/>
          <p:nvPr/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 descr="C:\Users\Sudge_\Desktop\indi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125537"/>
            <a:ext cx="8424862" cy="525621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30213" y="908720"/>
            <a:ext cx="8713787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Century Schoolbook"/>
              <a:buNone/>
            </a:pPr>
            <a:r>
              <a:rPr lang="en-US" sz="27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 ZAMAN NE NASIL </a:t>
            </a:r>
            <a:r>
              <a:rPr lang="tr-TR" sz="36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tr-TR" sz="36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36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HAYIR “ DEMELİ</a:t>
            </a:r>
            <a:r>
              <a:rPr lang="en-US" sz="27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465" name="Shape 465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466" name="Shape 466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body" idx="4294967295"/>
          </p:nvPr>
        </p:nvSpPr>
        <p:spPr>
          <a:xfrm>
            <a:off x="395287" y="260350"/>
            <a:ext cx="8137525" cy="56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İstenilen şey önceliklerinizle ve yapmak istedikleriniz ile çelişiyorsa,</a:t>
            </a:r>
            <a:endParaRPr/>
          </a:p>
          <a:p>
            <a:pPr marL="273050" marR="0" lvl="0" indent="-1485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Karşınızdaki kişi sizin üzerinizde baskı kurmaya çalışıyor ve çok ısrarcı davranıyorsa,</a:t>
            </a:r>
            <a:endParaRPr/>
          </a:p>
          <a:p>
            <a:pPr marL="273050" marR="0" lvl="0" indent="-1485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Sizden istenen şey size veya başkalarına zarar verebilecek bir şeyse mutlaka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“HAYIR”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demelisiniz.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/>
        </p:nvSpPr>
        <p:spPr>
          <a:xfrm>
            <a:off x="1403350" y="6308725"/>
            <a:ext cx="5832475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Etkinlik…</a:t>
            </a:r>
            <a:endParaRPr/>
          </a:p>
        </p:txBody>
      </p:sp>
      <p:sp>
        <p:nvSpPr>
          <p:cNvPr id="479" name="Shape 479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480" name="Shape 480" descr="C:\Users\Sudge_\Desktop\eylul-2012-psikoloji-resim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476250"/>
            <a:ext cx="8424862" cy="5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2627312" y="3789362"/>
            <a:ext cx="4103687" cy="22828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cap="flat" cmpd="sng">
            <a:solidFill>
              <a:srgbClr val="BB612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lang="en-US" sz="2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 ETKİLİ ÇÖZÜM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entury Schoolbook"/>
              <a:buNone/>
            </a:pPr>
            <a:r>
              <a:rPr lang="en-US" sz="20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HİÇ BAŞLAMAMAKTIR</a:t>
            </a:r>
            <a:r>
              <a:rPr lang="en-US" sz="1800" b="1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0" y="1124744"/>
            <a:ext cx="8968196" cy="381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tr-TR" sz="54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ERÇEK MEHMETÇİK ORTAOKULU</a:t>
            </a:r>
            <a:endParaRPr lang="tr-TR" sz="5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lang="tr-TR" sz="5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tr-TR" sz="3600" b="1" dirty="0" smtClean="0">
                <a:solidFill>
                  <a:schemeClr val="dk1"/>
                </a:solidFill>
              </a:rPr>
              <a:t>REHBERLİK SERVİSİ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lang="tr-TR" sz="3600" b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tr-TR" sz="3600" b="1" dirty="0" smtClean="0">
                <a:solidFill>
                  <a:schemeClr val="dk1"/>
                </a:solidFill>
              </a:rPr>
              <a:t>BURCU ÜNALAN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5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TEŞEKKÜR </a:t>
            </a: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EDERİZ…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 rot="5400000">
            <a:off x="7149306" y="3896518"/>
            <a:ext cx="32004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3</a:t>
            </a:fld>
            <a:endParaRPr/>
          </a:p>
        </p:txBody>
      </p:sp>
      <p:pic>
        <p:nvPicPr>
          <p:cNvPr id="215" name="Shape 215" descr="Resim 0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88912"/>
            <a:ext cx="8066087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 rot="5400000">
            <a:off x="7149306" y="3896518"/>
            <a:ext cx="32004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4</a:t>
            </a:fld>
            <a:endParaRPr/>
          </a:p>
        </p:txBody>
      </p:sp>
      <p:pic>
        <p:nvPicPr>
          <p:cNvPr id="222" name="Shape 222" descr="Resim 0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60350"/>
            <a:ext cx="8208962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entury Schoolbook"/>
              <a:buNone/>
            </a:pPr>
            <a:r>
              <a:rPr lang="en-US" sz="3600" b="1" i="0" u="none" strike="noStrike" cap="small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BAĞIMLILIK YAPICI MADDELER NELERDİR?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Madde Bağımlılığından bahsedildiğinde insanda ruhsal,fiziksel ve davranışsal çeşitli değişikliklere yol açan birtakım maddeler kastedilir.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Çeşitli uyuşturucular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Uyarıcı ve hayal gördüren maddeler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Sigara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Alkollü İçecekler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➢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Reçete ile alınması gerektiği halde doktor kontrolü dışında kullanılan ilaçlar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3124200" y="6597650"/>
            <a:ext cx="28956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entury Schoolbook"/>
              <a:buNone/>
            </a:pPr>
            <a:r>
              <a:rPr lang="en-US" sz="34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BİR KİŞİ NE ZAMAN BAĞIMLI SAYILIR?</a:t>
            </a:r>
            <a:endParaRPr dirty="0"/>
          </a:p>
        </p:txBody>
      </p:sp>
      <p:pic>
        <p:nvPicPr>
          <p:cNvPr id="238" name="Shape 238" descr="Resim 0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412875"/>
            <a:ext cx="7920037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Century Schoolbook"/>
              <a:buNone/>
            </a:pP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9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tr-TR" sz="29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</a:t>
            </a:r>
            <a:r>
              <a:rPr lang="en-US" sz="25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BAĞIMLILIK </a:t>
            </a:r>
            <a:r>
              <a:rPr lang="en-US" sz="2500" b="1" i="0" u="none" strike="noStrike" cap="small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NASIL GELİŞİR</a:t>
            </a:r>
            <a:r>
              <a:rPr lang="en-US" sz="1800" b="1" i="0" u="none" strike="noStrike" cap="small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</a:t>
            </a:r>
            <a:endParaRPr dirty="0"/>
          </a:p>
        </p:txBody>
      </p:sp>
      <p:sp>
        <p:nvSpPr>
          <p:cNvPr id="264" name="Shape 264"/>
          <p:cNvSpPr txBox="1"/>
          <p:nvPr/>
        </p:nvSpPr>
        <p:spPr>
          <a:xfrm rot="5400000">
            <a:off x="7149306" y="3896518"/>
            <a:ext cx="32004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7</a:t>
            </a:fld>
            <a:endParaRPr/>
          </a:p>
        </p:txBody>
      </p:sp>
      <p:pic>
        <p:nvPicPr>
          <p:cNvPr id="266" name="Shape 266" descr="C:\Users\Sudge_\Desktop\imag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557337"/>
            <a:ext cx="3311525" cy="439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C:\Users\Sudge_\Desktop\yeni_universite_yeni_arkadaslar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70375" y="1628775"/>
            <a:ext cx="3657600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 rot="-5400000" flipH="1">
            <a:off x="7196137" y="3895725"/>
            <a:ext cx="3200400" cy="4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8</a:t>
            </a:fld>
            <a:endParaRPr/>
          </a:p>
        </p:txBody>
      </p:sp>
      <p:pic>
        <p:nvPicPr>
          <p:cNvPr id="274" name="Shape 274" descr="Resim 0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549275"/>
            <a:ext cx="7200900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 rot="-5400000" flipH="1">
            <a:off x="7268368" y="3823493"/>
            <a:ext cx="32004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  <p:pic>
        <p:nvPicPr>
          <p:cNvPr id="281" name="Shape 281" descr="Resim 0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549275"/>
            <a:ext cx="7416800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621</Words>
  <Application>Microsoft Office PowerPoint</Application>
  <PresentationFormat>Ekran Gösterisi (4:3)</PresentationFormat>
  <Paragraphs>151</Paragraphs>
  <Slides>28</Slides>
  <Notes>28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Arial</vt:lpstr>
      <vt:lpstr>Century Schoolbook</vt:lpstr>
      <vt:lpstr>Noto Sans Symbols</vt:lpstr>
      <vt:lpstr>Times New Roman</vt:lpstr>
      <vt:lpstr>2_Cumba</vt:lpstr>
      <vt:lpstr>Cumba</vt:lpstr>
      <vt:lpstr>4_Cumba</vt:lpstr>
      <vt:lpstr>1_Cumba</vt:lpstr>
      <vt:lpstr>3_Cumba</vt:lpstr>
      <vt:lpstr>5_Cumba</vt:lpstr>
      <vt:lpstr>6_Cumba</vt:lpstr>
      <vt:lpstr>     </vt:lpstr>
      <vt:lpstr>MADDE BAĞIMLILIĞI NEDİR?</vt:lpstr>
      <vt:lpstr>Slayt 3</vt:lpstr>
      <vt:lpstr>Slayt 4</vt:lpstr>
      <vt:lpstr>BAĞIMLILIK YAPICI MADDELER NELERDİR?</vt:lpstr>
      <vt:lpstr>BİR KİŞİ NE ZAMAN BAĞIMLI SAYILIR?</vt:lpstr>
      <vt:lpstr>                           BAĞIMLILIK NASIL GELİŞİR?</vt:lpstr>
      <vt:lpstr>Slayt 8</vt:lpstr>
      <vt:lpstr>Slayt 9</vt:lpstr>
      <vt:lpstr>Slayt 10</vt:lpstr>
      <vt:lpstr>Slayt 11</vt:lpstr>
      <vt:lpstr>Slayt 12</vt:lpstr>
      <vt:lpstr>BAĞIMLILIK NASIL GELİŞİR?</vt:lpstr>
      <vt:lpstr>Slayt 14</vt:lpstr>
      <vt:lpstr>MADDENİN ZARARLARI </vt:lpstr>
      <vt:lpstr>Slayt 16</vt:lpstr>
      <vt:lpstr>MADDENİN ZARARLARI </vt:lpstr>
      <vt:lpstr>MADDENİN ZARARLARI </vt:lpstr>
      <vt:lpstr>BAĞIMLI OLAN    KİŞİNİN;</vt:lpstr>
      <vt:lpstr>BÖYLECE BAĞIMLI OLAN KİŞİ;</vt:lpstr>
      <vt:lpstr>DOĞRU ZANNEDİLEN YANLIŞLAR:</vt:lpstr>
      <vt:lpstr>MADDE KULLANIMINDA İLK TEKLİFİ KİM YAPAR?</vt:lpstr>
      <vt:lpstr>MADDE KULLANIMI İLK DEFA NASIL TEKLİF EDİLİR?</vt:lpstr>
      <vt:lpstr>MADDE KULLANIMINI REDDEDEN GENCİ BEKLEYEN KLİŞE CÜMLELER</vt:lpstr>
      <vt:lpstr> NE ZAMAN NE NASIL  “HAYIR “ DEMELİ 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osman</dc:creator>
  <cp:lastModifiedBy>Habib ÇELİK</cp:lastModifiedBy>
  <cp:revision>6</cp:revision>
  <cp:lastPrinted>2018-03-22T06:51:06Z</cp:lastPrinted>
  <dcterms:modified xsi:type="dcterms:W3CDTF">2018-10-25T08:26:45Z</dcterms:modified>
</cp:coreProperties>
</file>