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25.10.2018</a:t>
            </a:fld>
            <a:endParaRPr lang="tr-T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25.10.2018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25.10.2018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25.10.2018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25.10.2018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25.10.2018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25.10.2018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25.10.2018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25.10.2018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25.10.2018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25.10.2018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25.10.2018</a:t>
            </a:fld>
            <a:endParaRPr lang="tr-T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827584" y="112474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dirty="0"/>
              <a:t> </a:t>
            </a:r>
            <a:r>
              <a:rPr lang="tr-TR" b="1" dirty="0"/>
              <a:t>HANGİ DERS NASIL ÇALIŞILIR? 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888"/>
            <a:ext cx="8568952" cy="4248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1331640" y="332656"/>
            <a:ext cx="6480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ERÇEK MEHMETÇİK ORTAOKULU</a:t>
            </a:r>
            <a:endParaRPr lang="tr-T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Burcu ÜNALAN</a:t>
            </a:r>
          </a:p>
          <a:p>
            <a:pPr algn="ctr"/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Rehber Öğretmen</a:t>
            </a:r>
            <a:endParaRPr lang="tr-T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1186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77072"/>
            <a:ext cx="6912768" cy="25869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6" y="908720"/>
            <a:ext cx="8229600" cy="30776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tr-TR" dirty="0"/>
          </a:p>
          <a:p>
            <a:r>
              <a:rPr lang="tr-TR" b="1" dirty="0" smtClean="0"/>
              <a:t>konular </a:t>
            </a:r>
            <a:r>
              <a:rPr lang="tr-TR" b="1" dirty="0"/>
              <a:t>arasında bağlantı kurabilecek şekilde çalışılmalı </a:t>
            </a:r>
            <a:endParaRPr lang="tr-TR" dirty="0"/>
          </a:p>
          <a:p>
            <a:r>
              <a:rPr lang="tr-TR" b="1" dirty="0"/>
              <a:t>Sorunun </a:t>
            </a:r>
            <a:r>
              <a:rPr lang="tr-TR" b="1" dirty="0" smtClean="0"/>
              <a:t>açıklamasının </a:t>
            </a:r>
            <a:r>
              <a:rPr lang="tr-TR" b="1" dirty="0"/>
              <a:t>ve esas </a:t>
            </a:r>
            <a:r>
              <a:rPr lang="tr-TR" b="1" dirty="0" smtClean="0"/>
              <a:t>vurgulanan kısmının </a:t>
            </a:r>
            <a:r>
              <a:rPr lang="tr-TR" b="1" dirty="0"/>
              <a:t>çok iyi okunması </a:t>
            </a:r>
            <a:r>
              <a:rPr lang="tr-TR" dirty="0"/>
              <a:t>gerekir. </a:t>
            </a:r>
          </a:p>
          <a:p>
            <a:r>
              <a:rPr lang="tr-TR" b="1" dirty="0"/>
              <a:t>Öğrenilenleri günlük hayatta örneklerle canlandırmak </a:t>
            </a:r>
            <a:r>
              <a:rPr lang="tr-TR" dirty="0"/>
              <a:t>kalıcılığı </a:t>
            </a:r>
            <a:r>
              <a:rPr lang="tr-TR" dirty="0" smtClean="0"/>
              <a:t>sağlar.</a:t>
            </a:r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541381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08920"/>
            <a:ext cx="3800475" cy="4032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3568" y="170080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/>
              <a:t>İNKILAP TARİHİ VE ATATÜRKÇÜLÜK, DİN KÜLTÜRÜ VE AHLAK BİLGİSİ DERSLERİ) DERSİNE NASIL ÇALIŞILIR?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2468880"/>
            <a:ext cx="7128792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/>
          </a:p>
          <a:p>
            <a:r>
              <a:rPr lang="tr-TR" b="1" dirty="0"/>
              <a:t>öncelikle dersi </a:t>
            </a:r>
            <a:r>
              <a:rPr lang="tr-TR" b="1" dirty="0" smtClean="0"/>
              <a:t>derste </a:t>
            </a:r>
            <a:r>
              <a:rPr lang="tr-TR" b="1" dirty="0"/>
              <a:t>çok iyi dinlemeniz, o gün </a:t>
            </a:r>
            <a:r>
              <a:rPr lang="tr-TR" b="1" dirty="0" smtClean="0"/>
              <a:t>öğrendiğiniz </a:t>
            </a:r>
            <a:r>
              <a:rPr lang="tr-TR" b="1" dirty="0"/>
              <a:t>konuyu tekrar </a:t>
            </a:r>
            <a:r>
              <a:rPr lang="tr-TR" b="1" dirty="0" smtClean="0"/>
              <a:t>etmeniz </a:t>
            </a:r>
            <a:r>
              <a:rPr lang="tr-TR" dirty="0"/>
              <a:t>gerekir</a:t>
            </a:r>
            <a:r>
              <a:rPr lang="tr-TR" dirty="0" smtClean="0"/>
              <a:t>.</a:t>
            </a:r>
            <a:endParaRPr lang="tr-TR" dirty="0"/>
          </a:p>
          <a:p>
            <a:r>
              <a:rPr lang="tr-TR" b="1" dirty="0"/>
              <a:t>Önce konuyu tam olarak öğrenmek için konu tekrarı </a:t>
            </a:r>
            <a:r>
              <a:rPr lang="tr-TR" dirty="0"/>
              <a:t>yapmalısınız </a:t>
            </a:r>
          </a:p>
          <a:p>
            <a:r>
              <a:rPr lang="tr-TR" b="1" dirty="0"/>
              <a:t>kendi cümlelerinizle özet çıkarabilir, grafik inceleme ya da harita üstünde çalışmalar </a:t>
            </a:r>
            <a:r>
              <a:rPr lang="tr-TR" b="1" dirty="0" smtClean="0"/>
              <a:t>yapabilirsiniz.</a:t>
            </a:r>
            <a:endParaRPr lang="tr-TR" dirty="0"/>
          </a:p>
          <a:p>
            <a:endParaRPr lang="tr-TR" dirty="0"/>
          </a:p>
          <a:p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xmlns="" val="1410033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052736"/>
            <a:ext cx="3240360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389" y="692696"/>
            <a:ext cx="7067128" cy="4389120"/>
          </a:xfrm>
        </p:spPr>
        <p:txBody>
          <a:bodyPr>
            <a:normAutofit/>
          </a:bodyPr>
          <a:lstStyle/>
          <a:p>
            <a:endParaRPr lang="tr-TR" dirty="0"/>
          </a:p>
          <a:p>
            <a:r>
              <a:rPr lang="tr-TR" b="1" dirty="0"/>
              <a:t>sesli olarak </a:t>
            </a:r>
            <a:r>
              <a:rPr lang="tr-TR" b="1" dirty="0" smtClean="0"/>
              <a:t>anlatabilir,</a:t>
            </a:r>
          </a:p>
          <a:p>
            <a:r>
              <a:rPr lang="tr-TR" b="1" dirty="0" smtClean="0"/>
              <a:t> ufak </a:t>
            </a:r>
            <a:r>
              <a:rPr lang="tr-TR" b="1" dirty="0"/>
              <a:t>not </a:t>
            </a:r>
            <a:r>
              <a:rPr lang="tr-TR" b="1" dirty="0" smtClean="0"/>
              <a:t>kâğıtlarına hatırlatıcı </a:t>
            </a:r>
            <a:r>
              <a:rPr lang="tr-TR" b="1" dirty="0"/>
              <a:t>notlar alabilir, bunları </a:t>
            </a:r>
            <a:r>
              <a:rPr lang="tr-TR" b="1" dirty="0" smtClean="0"/>
              <a:t>sıklıkla </a:t>
            </a:r>
            <a:r>
              <a:rPr lang="tr-TR" b="1" dirty="0"/>
              <a:t>görebileceğiniz yerlere yapıştırabilirsiniz. </a:t>
            </a:r>
            <a:endParaRPr lang="tr-TR" dirty="0"/>
          </a:p>
          <a:p>
            <a:endParaRPr lang="tr-TR" dirty="0"/>
          </a:p>
          <a:p>
            <a:r>
              <a:rPr lang="tr-TR" dirty="0"/>
              <a:t>öğrencilerin başarılı </a:t>
            </a:r>
            <a:r>
              <a:rPr lang="tr-TR" dirty="0" smtClean="0"/>
              <a:t>olabilmesi</a:t>
            </a:r>
            <a:r>
              <a:rPr lang="tr-TR" dirty="0"/>
              <a:t>; milli mücadele </a:t>
            </a:r>
            <a:r>
              <a:rPr lang="tr-TR" dirty="0" smtClean="0"/>
              <a:t>döneminde </a:t>
            </a:r>
            <a:r>
              <a:rPr lang="tr-TR" dirty="0"/>
              <a:t>yaşanan olayları </a:t>
            </a:r>
            <a:r>
              <a:rPr lang="tr-TR" b="1" dirty="0"/>
              <a:t>doğru bir şekilde yorumlayabilme ve konular ile ilgili olguları öğrenmelerine </a:t>
            </a:r>
            <a:r>
              <a:rPr lang="tr-TR" dirty="0"/>
              <a:t>bağlıdır. 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005562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3" y="836712"/>
            <a:ext cx="3240360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908720"/>
            <a:ext cx="6192688" cy="4389120"/>
          </a:xfrm>
        </p:spPr>
        <p:txBody>
          <a:bodyPr>
            <a:normAutofit fontScale="92500" lnSpcReduction="10000"/>
          </a:bodyPr>
          <a:lstStyle/>
          <a:p>
            <a:endParaRPr lang="tr-TR" dirty="0"/>
          </a:p>
          <a:p>
            <a:r>
              <a:rPr lang="tr-TR" b="1" dirty="0"/>
              <a:t>ilgili temel kavram ve terimler </a:t>
            </a:r>
            <a:r>
              <a:rPr lang="tr-TR" dirty="0"/>
              <a:t>(merkezi otorite, siyasi birlik, feodalite, </a:t>
            </a:r>
            <a:r>
              <a:rPr lang="tr-TR" dirty="0" err="1"/>
              <a:t>rönesans</a:t>
            </a:r>
            <a:r>
              <a:rPr lang="tr-TR" dirty="0"/>
              <a:t>, manda, himaye vb.) iyi </a:t>
            </a:r>
            <a:r>
              <a:rPr lang="tr-TR" dirty="0" smtClean="0"/>
              <a:t>bilinmelidir.</a:t>
            </a:r>
          </a:p>
          <a:p>
            <a:endParaRPr lang="tr-TR" b="1" dirty="0"/>
          </a:p>
          <a:p>
            <a:r>
              <a:rPr lang="tr-TR" b="1" dirty="0" smtClean="0"/>
              <a:t>Bol </a:t>
            </a:r>
            <a:r>
              <a:rPr lang="tr-TR" b="1" dirty="0"/>
              <a:t>soru çözmek</a:t>
            </a:r>
            <a:r>
              <a:rPr lang="tr-TR" dirty="0"/>
              <a:t>, soruları çözerken hızı arttıracağı gibi konulardaki bilgi eksiklerini görmek açısından da faydalıdır. </a:t>
            </a:r>
          </a:p>
          <a:p>
            <a:endParaRPr lang="tr-TR" dirty="0"/>
          </a:p>
          <a:p>
            <a:r>
              <a:rPr lang="tr-TR" b="1" dirty="0"/>
              <a:t>açıklama bölümü ve esas vurgulanan </a:t>
            </a:r>
            <a:r>
              <a:rPr lang="tr-TR" b="1" dirty="0" smtClean="0"/>
              <a:t>kısım </a:t>
            </a:r>
            <a:r>
              <a:rPr lang="tr-TR" dirty="0"/>
              <a:t>çok iyi okunmalı.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656155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/>
              <a:t>İNGİLİZCE DERSİNE NASIL ÇALIŞILIR?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/>
          </a:p>
          <a:p>
            <a:r>
              <a:rPr lang="tr-TR" dirty="0"/>
              <a:t>İngilizce çalışırken anlam olarak küçük parçalara odaklanmak yerine daha büyük parçalara odaklanın. Örneğin tek kelimelerin anlamlarına odaklanmak yerine </a:t>
            </a:r>
            <a:r>
              <a:rPr lang="tr-TR" b="1" dirty="0"/>
              <a:t>cümlenin ya da kelime gruplarının anlamını öğrenin. </a:t>
            </a:r>
            <a:r>
              <a:rPr lang="tr-TR" dirty="0"/>
              <a:t>Bu şekilde normalden 3-4 kat daha hızlı öğrenirsiniz. </a:t>
            </a:r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869160"/>
            <a:ext cx="5544616" cy="1724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72196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88840"/>
            <a:ext cx="3081192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971600" y="242088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3600" dirty="0"/>
              <a:t>Her gün mutlaka tekrar yapın. Soruları rahat çözebilmek için </a:t>
            </a:r>
            <a:r>
              <a:rPr lang="tr-TR" sz="3600" b="1" dirty="0"/>
              <a:t>kelime öğrenmek çok önemlidir </a:t>
            </a:r>
          </a:p>
        </p:txBody>
      </p:sp>
    </p:spTree>
    <p:extLst>
      <p:ext uri="{BB962C8B-B14F-4D97-AF65-F5344CB8AC3E}">
        <p14:creationId xmlns:p14="http://schemas.microsoft.com/office/powerpoint/2010/main" xmlns="" val="3364467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TÜRKÇE DERSİNE NASIL ÇALIŞILIR?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/>
          </a:p>
          <a:p>
            <a:r>
              <a:rPr lang="tr-TR" dirty="0"/>
              <a:t>Türkçe dersi kişinin </a:t>
            </a:r>
            <a:r>
              <a:rPr lang="tr-TR" b="1" dirty="0"/>
              <a:t>anlama ve </a:t>
            </a:r>
            <a:r>
              <a:rPr lang="tr-TR" b="1" dirty="0" smtClean="0"/>
              <a:t>yorumlama </a:t>
            </a:r>
            <a:r>
              <a:rPr lang="tr-TR" dirty="0"/>
              <a:t>gücünü geliştirdiği için </a:t>
            </a:r>
            <a:r>
              <a:rPr lang="tr-TR" dirty="0" smtClean="0"/>
              <a:t>bu </a:t>
            </a:r>
            <a:r>
              <a:rPr lang="tr-TR" dirty="0"/>
              <a:t>derste başarılı olmak, tüm derslerdeki, özellikle sözel derslerdeki başarıyı olumlu yönde etkilemektedir. </a:t>
            </a:r>
          </a:p>
          <a:p>
            <a:r>
              <a:rPr lang="tr-TR" dirty="0" smtClean="0"/>
              <a:t>Türkçeyi </a:t>
            </a:r>
            <a:r>
              <a:rPr lang="tr-TR" dirty="0"/>
              <a:t>yorum, gramer, imla ve noktalama genel başlıkları çerçevesinde çalışmak gerekir. </a:t>
            </a:r>
          </a:p>
          <a:p>
            <a:r>
              <a:rPr lang="tr-TR" dirty="0"/>
              <a:t>Konular birbirinden bağımsız değildir. Bu nedenle bütün konular </a:t>
            </a:r>
            <a:r>
              <a:rPr lang="tr-TR" dirty="0" smtClean="0"/>
              <a:t> </a:t>
            </a:r>
            <a:r>
              <a:rPr lang="nb-NO" b="1" dirty="0" smtClean="0"/>
              <a:t>derste </a:t>
            </a:r>
            <a:r>
              <a:rPr lang="nb-NO" b="1" dirty="0"/>
              <a:t>ilgi ile takip </a:t>
            </a:r>
            <a:r>
              <a:rPr lang="nb-NO" dirty="0"/>
              <a:t>edilmelidir. 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120831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1186" y="991526"/>
            <a:ext cx="3024336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052736"/>
            <a:ext cx="6480720" cy="4968552"/>
          </a:xfrm>
        </p:spPr>
        <p:txBody>
          <a:bodyPr/>
          <a:lstStyle/>
          <a:p>
            <a:r>
              <a:rPr lang="tr-TR" sz="2800" dirty="0" smtClean="0"/>
              <a:t>Anlatılanların </a:t>
            </a:r>
            <a:r>
              <a:rPr lang="tr-TR" sz="2800" b="1" dirty="0"/>
              <a:t>benzerlik ve </a:t>
            </a:r>
            <a:r>
              <a:rPr lang="tr-TR" sz="2800" b="1" dirty="0" smtClean="0"/>
              <a:t>zıtlıkları </a:t>
            </a:r>
            <a:r>
              <a:rPr lang="tr-TR" sz="2800" dirty="0" smtClean="0"/>
              <a:t>karşılaştırılmalıdır</a:t>
            </a:r>
            <a:r>
              <a:rPr lang="tr-TR" sz="2800" dirty="0"/>
              <a:t>. </a:t>
            </a:r>
            <a:endParaRPr lang="tr-TR" sz="2800" dirty="0" smtClean="0"/>
          </a:p>
          <a:p>
            <a:pPr marL="0" indent="0">
              <a:buNone/>
            </a:pPr>
            <a:endParaRPr lang="tr-TR" sz="2800" dirty="0"/>
          </a:p>
          <a:p>
            <a:r>
              <a:rPr lang="tr-TR" sz="2800" b="1" dirty="0"/>
              <a:t>Ö</a:t>
            </a:r>
            <a:r>
              <a:rPr lang="tr-TR" sz="2800" b="1" dirty="0" smtClean="0"/>
              <a:t>ğretmenin </a:t>
            </a:r>
            <a:r>
              <a:rPr lang="tr-TR" sz="2800" b="1" dirty="0"/>
              <a:t>verdiği örnekler </a:t>
            </a:r>
            <a:r>
              <a:rPr lang="tr-TR" sz="2800" dirty="0" smtClean="0"/>
              <a:t>dikkatle </a:t>
            </a:r>
            <a:r>
              <a:rPr lang="tr-TR" sz="2800" dirty="0"/>
              <a:t>incelenmelidir. </a:t>
            </a:r>
            <a:endParaRPr lang="tr-TR" sz="2800" dirty="0" smtClean="0"/>
          </a:p>
          <a:p>
            <a:endParaRPr lang="tr-TR" sz="2800" dirty="0"/>
          </a:p>
          <a:p>
            <a:r>
              <a:rPr lang="tr-TR" sz="2800" dirty="0"/>
              <a:t>öğrenilenler </a:t>
            </a:r>
            <a:r>
              <a:rPr lang="tr-TR" sz="2800" dirty="0" smtClean="0"/>
              <a:t>öğrenci </a:t>
            </a:r>
            <a:r>
              <a:rPr lang="tr-TR" sz="2800" dirty="0"/>
              <a:t>kendi kurduğu cümlelerle tekrar </a:t>
            </a:r>
            <a:r>
              <a:rPr lang="tr-TR" sz="2800" b="1" dirty="0" smtClean="0"/>
              <a:t>yazarak </a:t>
            </a:r>
            <a:r>
              <a:rPr lang="tr-TR" sz="2800" b="1" dirty="0"/>
              <a:t>özet </a:t>
            </a:r>
            <a:r>
              <a:rPr lang="tr-TR" sz="2800" dirty="0"/>
              <a:t>çıkarmalıdır. </a:t>
            </a:r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161041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090613"/>
            <a:ext cx="3384376" cy="50026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620688"/>
            <a:ext cx="5904656" cy="5976664"/>
          </a:xfrm>
        </p:spPr>
        <p:txBody>
          <a:bodyPr>
            <a:normAutofit/>
          </a:bodyPr>
          <a:lstStyle/>
          <a:p>
            <a:endParaRPr lang="tr-TR" dirty="0"/>
          </a:p>
          <a:p>
            <a:r>
              <a:rPr lang="tr-TR" dirty="0"/>
              <a:t>Türkçe dersi okuduğunu </a:t>
            </a:r>
            <a:r>
              <a:rPr lang="tr-TR" dirty="0" smtClean="0"/>
              <a:t>anlama, anlamlandırma</a:t>
            </a:r>
            <a:r>
              <a:rPr lang="tr-TR" dirty="0"/>
              <a:t>, metne ilişkin açık </a:t>
            </a:r>
            <a:r>
              <a:rPr lang="tr-TR" dirty="0" smtClean="0"/>
              <a:t>uçlu </a:t>
            </a:r>
            <a:r>
              <a:rPr lang="tr-TR" dirty="0"/>
              <a:t>soruları yanıtlayabilme ve </a:t>
            </a:r>
            <a:r>
              <a:rPr lang="tr-TR" dirty="0" smtClean="0"/>
              <a:t>yorumlamaya </a:t>
            </a:r>
            <a:r>
              <a:rPr lang="tr-TR" dirty="0"/>
              <a:t>dayanan bir ders </a:t>
            </a:r>
            <a:r>
              <a:rPr lang="tr-TR" dirty="0" smtClean="0"/>
              <a:t>olduğundan </a:t>
            </a:r>
            <a:r>
              <a:rPr lang="tr-TR" b="1" dirty="0"/>
              <a:t>çok okumak </a:t>
            </a:r>
            <a:r>
              <a:rPr lang="tr-TR" dirty="0"/>
              <a:t> </a:t>
            </a:r>
            <a:r>
              <a:rPr lang="tr-TR" b="1" dirty="0" smtClean="0"/>
              <a:t>gereklidir</a:t>
            </a:r>
            <a:r>
              <a:rPr lang="tr-TR" b="1" dirty="0"/>
              <a:t>. </a:t>
            </a:r>
            <a:endParaRPr lang="tr-TR" dirty="0"/>
          </a:p>
          <a:p>
            <a:r>
              <a:rPr lang="tr-TR" dirty="0" smtClean="0"/>
              <a:t>Kitap okumak; uzun </a:t>
            </a:r>
            <a:r>
              <a:rPr lang="tr-TR" dirty="0"/>
              <a:t>metinleri daha kolay algılamayı, yorum </a:t>
            </a:r>
            <a:r>
              <a:rPr lang="tr-TR" dirty="0" smtClean="0"/>
              <a:t>yeteneğinizi geliştirir.</a:t>
            </a:r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710510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908720"/>
            <a:ext cx="8229600" cy="4389120"/>
          </a:xfrm>
        </p:spPr>
        <p:txBody>
          <a:bodyPr>
            <a:normAutofit fontScale="92500" lnSpcReduction="20000"/>
          </a:bodyPr>
          <a:lstStyle/>
          <a:p>
            <a:endParaRPr lang="tr-TR" dirty="0"/>
          </a:p>
          <a:p>
            <a:r>
              <a:rPr lang="tr-TR" sz="3500" dirty="0"/>
              <a:t>Okumalar sırasında; </a:t>
            </a:r>
            <a:r>
              <a:rPr lang="tr-TR" sz="3500" b="1" dirty="0"/>
              <a:t>anlamı </a:t>
            </a:r>
            <a:r>
              <a:rPr lang="tr-TR" sz="3500" b="1" dirty="0" smtClean="0"/>
              <a:t>bilinmeyen </a:t>
            </a:r>
            <a:r>
              <a:rPr lang="tr-TR" sz="3500" b="1" dirty="0"/>
              <a:t>kelimeler </a:t>
            </a:r>
            <a:r>
              <a:rPr lang="tr-TR" sz="3500" dirty="0"/>
              <a:t>ve </a:t>
            </a:r>
            <a:r>
              <a:rPr lang="tr-TR" sz="3500" b="1" dirty="0" smtClean="0"/>
              <a:t>deyimlerin </a:t>
            </a:r>
            <a:r>
              <a:rPr lang="tr-TR" sz="3500" b="1" dirty="0"/>
              <a:t>tam karşılığını </a:t>
            </a:r>
            <a:r>
              <a:rPr lang="tr-TR" sz="3500" b="1" dirty="0" smtClean="0"/>
              <a:t>öğrenmeye</a:t>
            </a:r>
            <a:r>
              <a:rPr lang="tr-TR" sz="3500" b="1" dirty="0"/>
              <a:t>, atasözleri </a:t>
            </a:r>
            <a:r>
              <a:rPr lang="tr-TR" sz="3500" b="1" dirty="0" smtClean="0"/>
              <a:t>kavranmaya </a:t>
            </a:r>
            <a:r>
              <a:rPr lang="tr-TR" sz="3500" dirty="0"/>
              <a:t>çalışılmalıdır. </a:t>
            </a:r>
          </a:p>
          <a:p>
            <a:r>
              <a:rPr lang="tr-TR" sz="3500" b="1" dirty="0" smtClean="0"/>
              <a:t>İmla </a:t>
            </a:r>
            <a:r>
              <a:rPr lang="tr-TR" sz="3500" b="1" dirty="0"/>
              <a:t>ve noktalama kuralları </a:t>
            </a:r>
            <a:r>
              <a:rPr lang="tr-TR" sz="3500" b="1" dirty="0" smtClean="0"/>
              <a:t>öğrenilmeli</a:t>
            </a:r>
          </a:p>
          <a:p>
            <a:r>
              <a:rPr lang="tr-TR" sz="3500" b="1" dirty="0" smtClean="0"/>
              <a:t>Dilbilgisi </a:t>
            </a:r>
            <a:r>
              <a:rPr lang="tr-TR" sz="3500" b="1" dirty="0"/>
              <a:t>konu eksikleri tamamlanmalı</a:t>
            </a:r>
            <a:r>
              <a:rPr lang="tr-TR" sz="3500" dirty="0"/>
              <a:t>, </a:t>
            </a:r>
            <a:endParaRPr lang="tr-TR" sz="3500" dirty="0" smtClean="0"/>
          </a:p>
          <a:p>
            <a:endParaRPr lang="tr-TR" sz="3500" dirty="0"/>
          </a:p>
          <a:p>
            <a:r>
              <a:rPr lang="tr-TR" sz="3500" b="1" dirty="0"/>
              <a:t>Uzun paragraf soruları</a:t>
            </a:r>
            <a:r>
              <a:rPr lang="tr-TR" sz="3500" dirty="0"/>
              <a:t>, bazen en kolay sorular olabilmektedir</a:t>
            </a:r>
            <a:r>
              <a:rPr lang="tr-TR" sz="3500" dirty="0" smtClean="0"/>
              <a:t>. Sizi korkutmasın</a:t>
            </a:r>
            <a:r>
              <a:rPr lang="tr-TR" sz="3500" dirty="0" smtClean="0">
                <a:sym typeface="Wingdings" panose="05000000000000000000" pitchFamily="2" charset="2"/>
              </a:rPr>
              <a:t></a:t>
            </a:r>
            <a:endParaRPr lang="tr-TR" sz="35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252928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12776"/>
            <a:ext cx="3240360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/>
              <a:t>MATEMATİK DERSİNE NASIL ÇALIŞILIR?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935480"/>
            <a:ext cx="6491064" cy="438912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sz="3200" b="1" dirty="0"/>
              <a:t>O</a:t>
            </a:r>
            <a:r>
              <a:rPr lang="tr-TR" sz="3200" b="1" dirty="0" smtClean="0"/>
              <a:t>lumsuz önyargıları </a:t>
            </a:r>
            <a:r>
              <a:rPr lang="tr-TR" sz="3200" b="1" dirty="0"/>
              <a:t>bir kenara bırakmak ilk adım </a:t>
            </a:r>
            <a:r>
              <a:rPr lang="tr-TR" sz="3200" b="1" dirty="0" smtClean="0"/>
              <a:t>olmalıdır</a:t>
            </a:r>
            <a:r>
              <a:rPr lang="tr-TR" sz="3200" b="1" dirty="0"/>
              <a:t>. </a:t>
            </a:r>
            <a:endParaRPr lang="tr-TR" sz="32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tr-TR" sz="3200" b="1" dirty="0" smtClean="0"/>
              <a:t>Derse </a:t>
            </a:r>
            <a:r>
              <a:rPr lang="tr-TR" sz="3200" b="1" dirty="0"/>
              <a:t>ilgi gösterilmeli</a:t>
            </a:r>
            <a:r>
              <a:rPr lang="tr-TR" sz="3200" dirty="0"/>
              <a:t>, ders dinlerken mutlaka </a:t>
            </a:r>
            <a:r>
              <a:rPr lang="tr-TR" sz="3200" b="1" dirty="0"/>
              <a:t>not </a:t>
            </a:r>
            <a:r>
              <a:rPr lang="tr-TR" sz="3200" b="1" dirty="0" smtClean="0"/>
              <a:t>almalı</a:t>
            </a:r>
            <a:r>
              <a:rPr lang="tr-TR" sz="3200" dirty="0" smtClean="0"/>
              <a:t>.</a:t>
            </a:r>
          </a:p>
          <a:p>
            <a:r>
              <a:rPr lang="tr-TR" sz="3200" dirty="0" smtClean="0"/>
              <a:t>Yaparak </a:t>
            </a:r>
            <a:r>
              <a:rPr lang="tr-TR" sz="3200" dirty="0"/>
              <a:t>ve </a:t>
            </a:r>
            <a:r>
              <a:rPr lang="tr-TR" sz="3200" dirty="0" smtClean="0"/>
              <a:t>yaşayarak </a:t>
            </a:r>
            <a:r>
              <a:rPr lang="tr-TR" sz="3200" dirty="0"/>
              <a:t>öğrenilir. Bu </a:t>
            </a:r>
            <a:r>
              <a:rPr lang="tr-TR" sz="3200" dirty="0" smtClean="0"/>
              <a:t>nedenle </a:t>
            </a:r>
            <a:r>
              <a:rPr lang="tr-TR" sz="3200" b="1" dirty="0"/>
              <a:t>bol bol işlem </a:t>
            </a:r>
            <a:r>
              <a:rPr lang="tr-TR" sz="3200" b="1" dirty="0" smtClean="0"/>
              <a:t>yapmak</a:t>
            </a:r>
            <a:r>
              <a:rPr lang="tr-TR" sz="3200" b="1" dirty="0"/>
              <a:t>, eksiklerinizi tespit </a:t>
            </a:r>
            <a:r>
              <a:rPr lang="tr-TR" sz="3200" b="1" dirty="0" smtClean="0"/>
              <a:t>etmek gerekir</a:t>
            </a:r>
            <a:endParaRPr lang="tr-TR" sz="3200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674715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836712"/>
            <a:ext cx="8229600" cy="438912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 smtClean="0"/>
              <a:t>Gün </a:t>
            </a:r>
            <a:r>
              <a:rPr lang="tr-TR" dirty="0"/>
              <a:t>içinde </a:t>
            </a:r>
            <a:r>
              <a:rPr lang="tr-TR" dirty="0" smtClean="0"/>
              <a:t>yapacağınız “</a:t>
            </a:r>
            <a:r>
              <a:rPr lang="tr-TR" dirty="0"/>
              <a:t>beş dakikalık” günlük tekrar tam öğrenmeyi </a:t>
            </a:r>
            <a:r>
              <a:rPr lang="tr-TR" dirty="0" smtClean="0"/>
              <a:t>destekleyecektir.</a:t>
            </a:r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  <a:p>
            <a:r>
              <a:rPr lang="tr-TR" dirty="0"/>
              <a:t>Sorularla ilgili </a:t>
            </a:r>
            <a:r>
              <a:rPr lang="tr-TR" b="1" dirty="0"/>
              <a:t>soru kökleri iyi anlaşılmalı</a:t>
            </a:r>
            <a:r>
              <a:rPr lang="tr-TR" dirty="0"/>
              <a:t>, veriler iyi incelenmeli ve </a:t>
            </a:r>
            <a:r>
              <a:rPr lang="tr-TR" b="1" dirty="0"/>
              <a:t>çözümler kağıt üzerinde yapılmalı</a:t>
            </a:r>
            <a:r>
              <a:rPr lang="tr-TR" b="1" dirty="0" smtClean="0"/>
              <a:t>.</a:t>
            </a:r>
          </a:p>
          <a:p>
            <a:pPr marL="0" indent="0">
              <a:buNone/>
            </a:pPr>
            <a:r>
              <a:rPr lang="tr-TR" b="1" dirty="0" smtClean="0"/>
              <a:t> </a:t>
            </a:r>
          </a:p>
          <a:p>
            <a:r>
              <a:rPr lang="tr-TR" b="1" dirty="0"/>
              <a:t>öğretmenin yaptığı çözümlü örneklerin tekrar tekrar incelenmesi, bıkmadan usanmadan soruların çözümlerine önce bakarak sonra cevabı kapatarak bir kez daha çözülmeleri gerekmektedir</a:t>
            </a: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013636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6792"/>
            <a:ext cx="3724275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8474" y="764704"/>
            <a:ext cx="6984776" cy="25922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/>
          </a:p>
          <a:p>
            <a:r>
              <a:rPr lang="tr-TR" b="1" dirty="0"/>
              <a:t>Soru çözerken öncelikle basit sorulardan başlanmalı </a:t>
            </a:r>
            <a:endParaRPr lang="tr-TR" b="1" dirty="0" smtClean="0"/>
          </a:p>
          <a:p>
            <a:r>
              <a:rPr lang="tr-TR" dirty="0" smtClean="0"/>
              <a:t>soru </a:t>
            </a:r>
            <a:r>
              <a:rPr lang="tr-TR" dirty="0"/>
              <a:t>çözülemiyorsa pes edilmemeli, </a:t>
            </a:r>
            <a:r>
              <a:rPr lang="tr-TR" b="1" dirty="0"/>
              <a:t>ısrarla çözmeye uğraşılmalıdır</a:t>
            </a:r>
            <a:r>
              <a:rPr lang="tr-TR" dirty="0"/>
              <a:t>. </a:t>
            </a:r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/>
          </a:p>
          <a:p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</p:txBody>
      </p:sp>
      <p:sp>
        <p:nvSpPr>
          <p:cNvPr id="2" name="Metin kutusu 1"/>
          <p:cNvSpPr txBox="1"/>
          <p:nvPr/>
        </p:nvSpPr>
        <p:spPr>
          <a:xfrm>
            <a:off x="251520" y="3717032"/>
            <a:ext cx="712879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/>
              <a:t>Bellekte tutulması gereken </a:t>
            </a:r>
            <a:r>
              <a:rPr lang="tr-TR" sz="2800" b="1" dirty="0"/>
              <a:t>formüller için çeşitli melodiler </a:t>
            </a:r>
            <a:r>
              <a:rPr lang="tr-TR" sz="2800" dirty="0"/>
              <a:t>yapılması öğrenmeyi kolaylaştırır.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/>
              <a:t>Matematik dersini </a:t>
            </a:r>
            <a:r>
              <a:rPr lang="tr-TR" sz="2800" b="1" dirty="0"/>
              <a:t>ne kadar sever ve ne kadar çok ilgi gösterirseniz </a:t>
            </a:r>
            <a:r>
              <a:rPr lang="tr-TR" sz="2800" dirty="0"/>
              <a:t>başarı o kadar çabuk gelir.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305337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12776"/>
            <a:ext cx="3384376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/>
              <a:t>FEN VE TEKNOLOJİ DERSİNE NASIL ÇALIŞILIR?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666488"/>
            <a:ext cx="6696744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/>
          </a:p>
          <a:p>
            <a:r>
              <a:rPr lang="tr-TR" b="1" dirty="0"/>
              <a:t>hedef belirlemek </a:t>
            </a:r>
            <a:r>
              <a:rPr lang="tr-TR" dirty="0" smtClean="0"/>
              <a:t>ilk adım </a:t>
            </a:r>
            <a:r>
              <a:rPr lang="tr-TR" dirty="0"/>
              <a:t>olmalıdır. </a:t>
            </a:r>
            <a:r>
              <a:rPr lang="tr-TR" dirty="0" smtClean="0"/>
              <a:t> </a:t>
            </a:r>
            <a:endParaRPr lang="tr-TR" dirty="0"/>
          </a:p>
          <a:p>
            <a:r>
              <a:rPr lang="tr-TR" b="1" dirty="0"/>
              <a:t>öğretmeni dikkatlice takip </a:t>
            </a:r>
            <a:r>
              <a:rPr lang="tr-TR" b="1" dirty="0" smtClean="0"/>
              <a:t>etmen gerek</a:t>
            </a:r>
          </a:p>
          <a:p>
            <a:r>
              <a:rPr lang="tr-TR" dirty="0" smtClean="0"/>
              <a:t>Öğretmeni </a:t>
            </a:r>
            <a:r>
              <a:rPr lang="tr-TR" dirty="0"/>
              <a:t>dinlerken </a:t>
            </a:r>
            <a:r>
              <a:rPr lang="tr-TR" b="1" dirty="0"/>
              <a:t>kendi anlayabileceğiniz şekilde not </a:t>
            </a:r>
            <a:r>
              <a:rPr lang="tr-TR" b="1" dirty="0" smtClean="0"/>
              <a:t>tutmak, </a:t>
            </a:r>
            <a:r>
              <a:rPr lang="tr-TR" dirty="0" smtClean="0"/>
              <a:t>tekrarlarda da </a:t>
            </a:r>
            <a:r>
              <a:rPr lang="tr-TR" b="1" dirty="0" smtClean="0"/>
              <a:t>anlayabileceğiniz </a:t>
            </a:r>
            <a:r>
              <a:rPr lang="tr-TR" b="1" dirty="0"/>
              <a:t>işaretler koymak </a:t>
            </a:r>
            <a:r>
              <a:rPr lang="tr-TR" b="1" dirty="0" smtClean="0"/>
              <a:t>önemlidir </a:t>
            </a:r>
            <a:endParaRPr lang="tr-TR" dirty="0"/>
          </a:p>
          <a:p>
            <a:r>
              <a:rPr lang="tr-TR" b="1" dirty="0"/>
              <a:t>sözel konularında okumak ve not almak, sayısal konularında ise problem çözmek gerekir. </a:t>
            </a:r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5413759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100</TotalTime>
  <Words>568</Words>
  <Application>Microsoft Office PowerPoint</Application>
  <PresentationFormat>Ekran Gösterisi (4:3)</PresentationFormat>
  <Paragraphs>82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6" baseType="lpstr">
      <vt:lpstr>Akış</vt:lpstr>
      <vt:lpstr>  HANGİ DERS NASIL ÇALIŞILIR? </vt:lpstr>
      <vt:lpstr>TÜRKÇE DERSİNE NASIL ÇALIŞILIR? </vt:lpstr>
      <vt:lpstr>Slayt 3</vt:lpstr>
      <vt:lpstr>Slayt 4</vt:lpstr>
      <vt:lpstr>Slayt 5</vt:lpstr>
      <vt:lpstr>MATEMATİK DERSİNE NASIL ÇALIŞILIR? </vt:lpstr>
      <vt:lpstr>Slayt 7</vt:lpstr>
      <vt:lpstr>Slayt 8</vt:lpstr>
      <vt:lpstr>FEN VE TEKNOLOJİ DERSİNE NASIL ÇALIŞILIR? </vt:lpstr>
      <vt:lpstr>Slayt 10</vt:lpstr>
      <vt:lpstr>İNKILAP TARİHİ VE ATATÜRKÇÜLÜK, DİN KÜLTÜRÜ VE AHLAK BİLGİSİ DERSLERİ) DERSİNE NASIL ÇALIŞILIR? </vt:lpstr>
      <vt:lpstr>Slayt 12</vt:lpstr>
      <vt:lpstr>Slayt 13</vt:lpstr>
      <vt:lpstr>İNGİLİZCE DERSİNE NASIL ÇALIŞILIR? </vt:lpstr>
      <vt:lpstr>Slayt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HANGİ DERS NASIL ÇALIŞILIR? </dc:title>
  <dc:creator>BURCU</dc:creator>
  <cp:lastModifiedBy>Habib ÇELİK</cp:lastModifiedBy>
  <cp:revision>14</cp:revision>
  <dcterms:created xsi:type="dcterms:W3CDTF">2018-01-04T06:05:52Z</dcterms:created>
  <dcterms:modified xsi:type="dcterms:W3CDTF">2018-10-25T08:30:23Z</dcterms:modified>
</cp:coreProperties>
</file>